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1AA8121-56F2-420A-9180-A4F3C852BAF6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2DADE49-FB35-4FDC-9043-F4A5FFAB93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u-cel.org/library/subjectsplus/subjects/guide.php?subject=hydrofrack%20map" TargetMode="External"/><Relationship Id="rId2" Type="http://schemas.openxmlformats.org/officeDocument/2006/relationships/hyperlink" Target="http://www.google.com/earth/outreach/stories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Maps, Space, and Environmental Justice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Peter Rogers</a:t>
            </a:r>
          </a:p>
          <a:p>
            <a:r>
              <a:rPr lang="en-US" dirty="0" smtClean="0"/>
              <a:t>ENST 232</a:t>
            </a:r>
          </a:p>
          <a:p>
            <a:r>
              <a:rPr lang="en-US" dirty="0" smtClean="0"/>
              <a:t>10/29/13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91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49424"/>
            <a:ext cx="43434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400" b="1" dirty="0" smtClean="0"/>
              <a:t>Part I</a:t>
            </a:r>
          </a:p>
          <a:p>
            <a:pPr marL="109728" indent="0">
              <a:buNone/>
            </a:pPr>
            <a:r>
              <a:rPr lang="en-US" sz="2400" dirty="0" smtClean="0"/>
              <a:t>1. Select </a:t>
            </a:r>
            <a:r>
              <a:rPr lang="en-US" sz="2400" dirty="0" err="1" smtClean="0"/>
              <a:t>EJview</a:t>
            </a:r>
            <a:r>
              <a:rPr lang="en-US" sz="2400" dirty="0" smtClean="0"/>
              <a:t> topic</a:t>
            </a:r>
          </a:p>
          <a:p>
            <a:pPr marL="109728" indent="0">
              <a:buNone/>
            </a:pPr>
            <a:r>
              <a:rPr lang="en-US" sz="2400" dirty="0" smtClean="0"/>
              <a:t>2. Select geographic area</a:t>
            </a:r>
          </a:p>
          <a:p>
            <a:pPr marL="109728" indent="0">
              <a:buNone/>
            </a:pPr>
            <a:r>
              <a:rPr lang="en-US" sz="2400" dirty="0" smtClean="0"/>
              <a:t>3. Determine environmental injustice variables</a:t>
            </a:r>
          </a:p>
          <a:p>
            <a:pPr marL="109728" indent="0">
              <a:buNone/>
            </a:pPr>
            <a:r>
              <a:rPr lang="en-US" sz="2400" b="1" dirty="0" smtClean="0"/>
              <a:t>Part II</a:t>
            </a:r>
          </a:p>
          <a:p>
            <a:pPr marL="109728" indent="0">
              <a:buNone/>
            </a:pPr>
            <a:r>
              <a:rPr lang="en-US" sz="2400" dirty="0" smtClean="0"/>
              <a:t>1. Develop 2-4 maps</a:t>
            </a:r>
          </a:p>
          <a:p>
            <a:pPr marL="109728" indent="0">
              <a:buNone/>
            </a:pPr>
            <a:r>
              <a:rPr lang="en-US" sz="2400" b="1" dirty="0" smtClean="0"/>
              <a:t>2. Clear resolution and understanding</a:t>
            </a:r>
          </a:p>
          <a:p>
            <a:pPr marL="109728" indent="0">
              <a:buNone/>
            </a:pPr>
            <a:r>
              <a:rPr lang="en-US" sz="2400" b="1" dirty="0" smtClean="0"/>
              <a:t>3. Labels and legends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4196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400" b="1" dirty="0" smtClean="0"/>
              <a:t>Part III </a:t>
            </a:r>
            <a:r>
              <a:rPr lang="en-US" sz="2400" dirty="0" smtClean="0"/>
              <a:t>– 4-5 page paper</a:t>
            </a:r>
          </a:p>
          <a:p>
            <a:pPr marL="109728" indent="0">
              <a:buNone/>
            </a:pPr>
            <a:r>
              <a:rPr lang="en-US" sz="2400" dirty="0" smtClean="0"/>
              <a:t>1. Explain injustice with appropriate literature</a:t>
            </a:r>
          </a:p>
          <a:p>
            <a:pPr marL="109728" indent="0">
              <a:buNone/>
            </a:pPr>
            <a:r>
              <a:rPr lang="en-US" sz="2400" dirty="0" smtClean="0"/>
              <a:t>2. Explain how the map illustrates the injustice</a:t>
            </a:r>
          </a:p>
          <a:p>
            <a:pPr marL="109728" indent="0">
              <a:buNone/>
            </a:pPr>
            <a:r>
              <a:rPr lang="en-US" sz="2400" dirty="0" smtClean="0"/>
              <a:t>3. Based on other cases, consider how this case could have come about</a:t>
            </a:r>
          </a:p>
          <a:p>
            <a:pPr marL="109728" indent="0">
              <a:buNone/>
            </a:pPr>
            <a:r>
              <a:rPr lang="en-US" sz="2400" b="1" dirty="0" smtClean="0"/>
              <a:t>4. Critique the maps that you </a:t>
            </a:r>
            <a:r>
              <a:rPr lang="en-US" sz="2400" b="1" dirty="0" smtClean="0"/>
              <a:t>created</a:t>
            </a:r>
          </a:p>
          <a:p>
            <a:pPr marL="109728" indent="0">
              <a:buNone/>
            </a:pPr>
            <a:r>
              <a:rPr lang="en-US" sz="2400" b="1" dirty="0" smtClean="0"/>
              <a:t>	What did you choose 	not to include?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6614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/>
          <a:lstStyle/>
          <a:p>
            <a:r>
              <a:rPr lang="en-US" dirty="0" smtClean="0"/>
              <a:t>Neo-geography</a:t>
            </a:r>
          </a:p>
          <a:p>
            <a:r>
              <a:rPr lang="en-US" dirty="0" smtClean="0"/>
              <a:t>Key technologies</a:t>
            </a:r>
          </a:p>
          <a:p>
            <a:r>
              <a:rPr lang="en-US" dirty="0" smtClean="0"/>
              <a:t>Political and social implications</a:t>
            </a:r>
          </a:p>
          <a:p>
            <a:r>
              <a:rPr lang="en-US" dirty="0" smtClean="0"/>
              <a:t>Two examples</a:t>
            </a:r>
          </a:p>
          <a:p>
            <a:r>
              <a:rPr lang="en-US" dirty="0" err="1"/>
              <a:t>Krygier</a:t>
            </a:r>
            <a:r>
              <a:rPr lang="en-US" dirty="0"/>
              <a:t> and </a:t>
            </a:r>
            <a:r>
              <a:rPr lang="en-US" dirty="0" smtClean="0"/>
              <a:t>Wood</a:t>
            </a:r>
          </a:p>
          <a:p>
            <a:r>
              <a:rPr lang="en-US" dirty="0" err="1" smtClean="0"/>
              <a:t>EJView</a:t>
            </a:r>
            <a:endParaRPr lang="en-US" dirty="0" smtClean="0"/>
          </a:p>
          <a:p>
            <a:r>
              <a:rPr lang="en-US" dirty="0" smtClean="0"/>
              <a:t>Syracuse questions</a:t>
            </a:r>
          </a:p>
          <a:p>
            <a:r>
              <a:rPr lang="en-US" dirty="0" smtClean="0"/>
              <a:t>Writing assignment 2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4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Neo-geography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5181600" cy="3916363"/>
          </a:xfrm>
        </p:spPr>
        <p:txBody>
          <a:bodyPr/>
          <a:lstStyle/>
          <a:p>
            <a:r>
              <a:rPr lang="en-US" dirty="0" smtClean="0"/>
              <a:t>Past</a:t>
            </a:r>
          </a:p>
          <a:p>
            <a:pPr lvl="1"/>
            <a:r>
              <a:rPr lang="en-US" dirty="0" smtClean="0"/>
              <a:t>People consumer</a:t>
            </a:r>
          </a:p>
          <a:p>
            <a:pPr lvl="1"/>
            <a:r>
              <a:rPr lang="en-US" dirty="0" smtClean="0"/>
              <a:t>Experts produce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Present</a:t>
            </a:r>
          </a:p>
          <a:p>
            <a:pPr lvl="1"/>
            <a:r>
              <a:rPr lang="en-US" dirty="0" smtClean="0"/>
              <a:t>Everyone consumes and produces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0" y="762000"/>
            <a:ext cx="2144268" cy="24382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0" y="3581400"/>
            <a:ext cx="2317565" cy="26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4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Key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3434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Gather geospatial data</a:t>
            </a:r>
          </a:p>
          <a:p>
            <a:endParaRPr lang="en-US" dirty="0"/>
          </a:p>
          <a:p>
            <a:r>
              <a:rPr lang="en-US" dirty="0" smtClean="0"/>
              <a:t>Manipulate and analyze geospatial data</a:t>
            </a:r>
          </a:p>
          <a:p>
            <a:endParaRPr lang="en-US" dirty="0"/>
          </a:p>
          <a:p>
            <a:r>
              <a:rPr lang="en-US" dirty="0" smtClean="0"/>
              <a:t>Distribute geospatial data</a:t>
            </a:r>
            <a:endParaRPr lang="en-US" dirty="0"/>
          </a:p>
        </p:txBody>
      </p:sp>
      <p:pic>
        <p:nvPicPr>
          <p:cNvPr id="1026" name="Picture 2" descr="http://www.grimes-surveying.com/images/Tools/SPAC_GPS_NAVSTAR_IIA_IIR_IIF_Constellation_l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83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and Social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Maps as political statements</a:t>
            </a:r>
          </a:p>
          <a:p>
            <a:endParaRPr lang="en-US" dirty="0"/>
          </a:p>
          <a:p>
            <a:r>
              <a:rPr lang="en-US" dirty="0" smtClean="0"/>
              <a:t>Historically enhanced state power</a:t>
            </a:r>
          </a:p>
          <a:p>
            <a:endParaRPr lang="en-US" dirty="0"/>
          </a:p>
          <a:p>
            <a:r>
              <a:rPr lang="en-US" dirty="0" smtClean="0"/>
              <a:t>Now cycle of maps, counter-maps, counter-counter-maps, . . .</a:t>
            </a:r>
          </a:p>
        </p:txBody>
      </p:sp>
    </p:spTree>
    <p:extLst>
      <p:ext uri="{BB962C8B-B14F-4D97-AF65-F5344CB8AC3E}">
        <p14:creationId xmlns:p14="http://schemas.microsoft.com/office/powerpoint/2010/main" val="320786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Earth </a:t>
            </a:r>
          </a:p>
          <a:p>
            <a:pPr lvl="1"/>
            <a:r>
              <a:rPr lang="en-US" dirty="0" smtClean="0"/>
              <a:t>Global Awareness layer</a:t>
            </a:r>
          </a:p>
          <a:p>
            <a:pPr lvl="1"/>
            <a:r>
              <a:rPr lang="en-US" dirty="0" smtClean="0">
                <a:hlinkClick r:id="rId2"/>
              </a:rPr>
              <a:t>Google Earth Outreach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Shale Gas Maps and Counter-Maps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9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err="1" smtClean="0"/>
              <a:t>Krygier</a:t>
            </a:r>
            <a:r>
              <a:rPr lang="en-US" dirty="0" smtClean="0"/>
              <a:t> and Wood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What’s a map?</a:t>
            </a:r>
          </a:p>
          <a:p>
            <a:r>
              <a:rPr lang="en-US" dirty="0" smtClean="0"/>
              <a:t>What, if anything, makes maps different from other methods of communicating information?</a:t>
            </a:r>
            <a:endParaRPr lang="en-US" dirty="0"/>
          </a:p>
          <a:p>
            <a:r>
              <a:rPr lang="en-US" dirty="0" err="1" smtClean="0"/>
              <a:t>Krygier</a:t>
            </a:r>
            <a:r>
              <a:rPr lang="en-US" dirty="0" smtClean="0"/>
              <a:t> and Wood argue that maps are _____?</a:t>
            </a:r>
          </a:p>
          <a:p>
            <a:pPr lvl="1"/>
            <a:r>
              <a:rPr lang="en-US" dirty="0" smtClean="0"/>
              <a:t>How do they support their argument, and do you agree with them?</a:t>
            </a:r>
            <a:endParaRPr lang="en-US" dirty="0"/>
          </a:p>
          <a:p>
            <a:r>
              <a:rPr lang="en-US" dirty="0" smtClean="0"/>
              <a:t>What do they see as the chief implication of their argument for map-makers?</a:t>
            </a:r>
          </a:p>
          <a:p>
            <a:r>
              <a:rPr lang="en-US" dirty="0" smtClean="0"/>
              <a:t>What did you think of this style of scholarly communication?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6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err="1" smtClean="0"/>
              <a:t>EJview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Data from</a:t>
            </a:r>
          </a:p>
          <a:p>
            <a:pPr lvl="1"/>
            <a:r>
              <a:rPr lang="en-US" sz="2300" dirty="0" smtClean="0"/>
              <a:t>EPA</a:t>
            </a:r>
          </a:p>
          <a:p>
            <a:pPr lvl="1"/>
            <a:r>
              <a:rPr lang="en-US" sz="2300" dirty="0" smtClean="0"/>
              <a:t>USGS</a:t>
            </a:r>
          </a:p>
          <a:p>
            <a:pPr lvl="1"/>
            <a:r>
              <a:rPr lang="en-US" sz="2300" dirty="0" smtClean="0"/>
              <a:t>Census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Elements</a:t>
            </a:r>
          </a:p>
          <a:p>
            <a:pPr lvl="1"/>
            <a:r>
              <a:rPr lang="en-US" sz="2400" dirty="0" smtClean="0"/>
              <a:t>Search</a:t>
            </a:r>
          </a:p>
          <a:p>
            <a:pPr lvl="1"/>
            <a:r>
              <a:rPr lang="en-US" sz="2400" dirty="0" smtClean="0"/>
              <a:t>Zoom, pan, and drag</a:t>
            </a:r>
          </a:p>
          <a:p>
            <a:pPr lvl="1"/>
            <a:r>
              <a:rPr lang="en-US" sz="2400" dirty="0" err="1" smtClean="0"/>
              <a:t>Basemap</a:t>
            </a:r>
            <a:endParaRPr lang="en-US" sz="2400" dirty="0" smtClean="0"/>
          </a:p>
          <a:p>
            <a:pPr lvl="1"/>
            <a:r>
              <a:rPr lang="en-US" sz="2400" dirty="0" smtClean="0"/>
              <a:t>Layers</a:t>
            </a:r>
          </a:p>
          <a:p>
            <a:pPr lvl="1"/>
            <a:r>
              <a:rPr lang="en-US" sz="2400" dirty="0" smtClean="0"/>
              <a:t>Cursor tools</a:t>
            </a:r>
          </a:p>
          <a:p>
            <a:pPr lvl="1"/>
            <a:r>
              <a:rPr lang="en-US" sz="2400" dirty="0" smtClean="0"/>
              <a:t>Help topics</a:t>
            </a:r>
          </a:p>
          <a:p>
            <a:pPr lvl="1"/>
            <a:r>
              <a:rPr lang="en-US" sz="2400" dirty="0" smtClean="0"/>
              <a:t>Print </a:t>
            </a:r>
          </a:p>
          <a:p>
            <a:pPr lvl="2"/>
            <a:r>
              <a:rPr lang="en-US" sz="2400" dirty="0" smtClean="0"/>
              <a:t>Screen capture</a:t>
            </a:r>
          </a:p>
          <a:p>
            <a:pPr lvl="2"/>
            <a:r>
              <a:rPr lang="en-US" sz="2400" dirty="0" smtClean="0"/>
              <a:t>Image editing </a:t>
            </a:r>
            <a:r>
              <a:rPr lang="en-US" sz="2400" dirty="0" smtClean="0"/>
              <a:t>software (GIMP and Photoshop)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95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Playing with </a:t>
            </a:r>
            <a:r>
              <a:rPr lang="en-US" dirty="0" err="1" smtClean="0"/>
              <a:t>EJview</a:t>
            </a:r>
            <a:r>
              <a:rPr lang="en-US" dirty="0" smtClean="0"/>
              <a:t> in Syracuse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Can you find the Midland Avenue Regional Treatment Facility?  Who lives near it?</a:t>
            </a:r>
          </a:p>
          <a:p>
            <a:r>
              <a:rPr lang="en-US" dirty="0" smtClean="0"/>
              <a:t>Can you find the Superfund report for Onondaga Lake?</a:t>
            </a:r>
          </a:p>
          <a:p>
            <a:r>
              <a:rPr lang="en-US" dirty="0" smtClean="0"/>
              <a:t>Does there appear to be a pattern racial/ethnic segregation in housing in Syracuse?</a:t>
            </a:r>
          </a:p>
          <a:p>
            <a:r>
              <a:rPr lang="en-US" dirty="0" smtClean="0"/>
              <a:t>What economic variables appear to be related to racial/ethnic distributions?</a:t>
            </a:r>
          </a:p>
          <a:p>
            <a:r>
              <a:rPr lang="en-US" dirty="0" smtClean="0"/>
              <a:t>What are some of the environmental and demographic characteristics of the Southwest and Brighton neighborhoods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62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279</TotalTime>
  <Words>347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Maps, Space, and Environmental Justice</vt:lpstr>
      <vt:lpstr>PowerPoint Presentation</vt:lpstr>
      <vt:lpstr>Neo-geography</vt:lpstr>
      <vt:lpstr>Key Technologies</vt:lpstr>
      <vt:lpstr>Political and Social Implications</vt:lpstr>
      <vt:lpstr>Two Examples</vt:lpstr>
      <vt:lpstr>Krygier and Wood</vt:lpstr>
      <vt:lpstr>EJview</vt:lpstr>
      <vt:lpstr>Playing with EJview in Syracuse</vt:lpstr>
      <vt:lpstr>Writing Assignment 2</vt:lpstr>
    </vt:vector>
  </TitlesOfParts>
  <Company>Colgate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Maps, Space, and Environmental Justice</dc:title>
  <dc:creator>Peter J. Rogers</dc:creator>
  <cp:lastModifiedBy>Peter J. Rogers</cp:lastModifiedBy>
  <cp:revision>20</cp:revision>
  <dcterms:created xsi:type="dcterms:W3CDTF">2013-10-28T15:49:04Z</dcterms:created>
  <dcterms:modified xsi:type="dcterms:W3CDTF">2013-10-29T13:20:34Z</dcterms:modified>
</cp:coreProperties>
</file>