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handoutMasterIdLst>
    <p:handoutMasterId r:id="rId103"/>
  </p:handoutMasterIdLst>
  <p:sldIdLst>
    <p:sldId id="404" r:id="rId2"/>
    <p:sldId id="526" r:id="rId3"/>
    <p:sldId id="421" r:id="rId4"/>
    <p:sldId id="504" r:id="rId5"/>
    <p:sldId id="463" r:id="rId6"/>
    <p:sldId id="464" r:id="rId7"/>
    <p:sldId id="465" r:id="rId8"/>
    <p:sldId id="422" r:id="rId9"/>
    <p:sldId id="519" r:id="rId10"/>
    <p:sldId id="525" r:id="rId11"/>
    <p:sldId id="518" r:id="rId12"/>
    <p:sldId id="505" r:id="rId13"/>
    <p:sldId id="426" r:id="rId14"/>
    <p:sldId id="434" r:id="rId15"/>
    <p:sldId id="466" r:id="rId16"/>
    <p:sldId id="467" r:id="rId17"/>
    <p:sldId id="468" r:id="rId18"/>
    <p:sldId id="469" r:id="rId19"/>
    <p:sldId id="470" r:id="rId20"/>
    <p:sldId id="471" r:id="rId21"/>
    <p:sldId id="472" r:id="rId22"/>
    <p:sldId id="473" r:id="rId23"/>
    <p:sldId id="512" r:id="rId24"/>
    <p:sldId id="443" r:id="rId25"/>
    <p:sldId id="513" r:id="rId26"/>
    <p:sldId id="427" r:id="rId27"/>
    <p:sldId id="480" r:id="rId28"/>
    <p:sldId id="481" r:id="rId29"/>
    <p:sldId id="482" r:id="rId30"/>
    <p:sldId id="435" r:id="rId31"/>
    <p:sldId id="484" r:id="rId32"/>
    <p:sldId id="485" r:id="rId33"/>
    <p:sldId id="486" r:id="rId34"/>
    <p:sldId id="487" r:id="rId35"/>
    <p:sldId id="488" r:id="rId36"/>
    <p:sldId id="489" r:id="rId37"/>
    <p:sldId id="500" r:id="rId38"/>
    <p:sldId id="501" r:id="rId39"/>
    <p:sldId id="502" r:id="rId40"/>
    <p:sldId id="503" r:id="rId41"/>
    <p:sldId id="436" r:id="rId42"/>
    <p:sldId id="441" r:id="rId43"/>
    <p:sldId id="531" r:id="rId44"/>
    <p:sldId id="532" r:id="rId45"/>
    <p:sldId id="517" r:id="rId46"/>
    <p:sldId id="444" r:id="rId47"/>
    <p:sldId id="520" r:id="rId48"/>
    <p:sldId id="507" r:id="rId49"/>
    <p:sldId id="429" r:id="rId50"/>
    <p:sldId id="534" r:id="rId51"/>
    <p:sldId id="535" r:id="rId52"/>
    <p:sldId id="536" r:id="rId53"/>
    <p:sldId id="537" r:id="rId54"/>
    <p:sldId id="538" r:id="rId55"/>
    <p:sldId id="539" r:id="rId56"/>
    <p:sldId id="540" r:id="rId57"/>
    <p:sldId id="541" r:id="rId58"/>
    <p:sldId id="542" r:id="rId59"/>
    <p:sldId id="543" r:id="rId60"/>
    <p:sldId id="544" r:id="rId61"/>
    <p:sldId id="545" r:id="rId62"/>
    <p:sldId id="546" r:id="rId63"/>
    <p:sldId id="547" r:id="rId64"/>
    <p:sldId id="548" r:id="rId65"/>
    <p:sldId id="549" r:id="rId66"/>
    <p:sldId id="550" r:id="rId67"/>
    <p:sldId id="551" r:id="rId68"/>
    <p:sldId id="552" r:id="rId69"/>
    <p:sldId id="553" r:id="rId70"/>
    <p:sldId id="554" r:id="rId71"/>
    <p:sldId id="555" r:id="rId72"/>
    <p:sldId id="556" r:id="rId73"/>
    <p:sldId id="557" r:id="rId74"/>
    <p:sldId id="558" r:id="rId75"/>
    <p:sldId id="559" r:id="rId76"/>
    <p:sldId id="560" r:id="rId77"/>
    <p:sldId id="561" r:id="rId78"/>
    <p:sldId id="562" r:id="rId79"/>
    <p:sldId id="563" r:id="rId80"/>
    <p:sldId id="430" r:id="rId81"/>
    <p:sldId id="508" r:id="rId82"/>
    <p:sldId id="494" r:id="rId83"/>
    <p:sldId id="491" r:id="rId84"/>
    <p:sldId id="454" r:id="rId85"/>
    <p:sldId id="448" r:id="rId86"/>
    <p:sldId id="522" r:id="rId87"/>
    <p:sldId id="492" r:id="rId88"/>
    <p:sldId id="523" r:id="rId89"/>
    <p:sldId id="511" r:id="rId90"/>
    <p:sldId id="527" r:id="rId91"/>
    <p:sldId id="455" r:id="rId92"/>
    <p:sldId id="510" r:id="rId93"/>
    <p:sldId id="493" r:id="rId94"/>
    <p:sldId id="459" r:id="rId95"/>
    <p:sldId id="528" r:id="rId96"/>
    <p:sldId id="461" r:id="rId97"/>
    <p:sldId id="497" r:id="rId98"/>
    <p:sldId id="498" r:id="rId99"/>
    <p:sldId id="499" r:id="rId100"/>
    <p:sldId id="462"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AY 1" id="{27496763-A63A-2346-A083-76649D471109}">
          <p14:sldIdLst>
            <p14:sldId id="404"/>
            <p14:sldId id="526"/>
            <p14:sldId id="421"/>
            <p14:sldId id="504"/>
            <p14:sldId id="463"/>
            <p14:sldId id="464"/>
            <p14:sldId id="465"/>
            <p14:sldId id="422"/>
            <p14:sldId id="519"/>
            <p14:sldId id="525"/>
            <p14:sldId id="518"/>
            <p14:sldId id="505"/>
            <p14:sldId id="426"/>
            <p14:sldId id="434"/>
            <p14:sldId id="466"/>
            <p14:sldId id="467"/>
            <p14:sldId id="468"/>
            <p14:sldId id="469"/>
            <p14:sldId id="470"/>
            <p14:sldId id="471"/>
            <p14:sldId id="472"/>
            <p14:sldId id="473"/>
            <p14:sldId id="512"/>
            <p14:sldId id="443"/>
            <p14:sldId id="513"/>
            <p14:sldId id="427"/>
            <p14:sldId id="480"/>
            <p14:sldId id="481"/>
            <p14:sldId id="482"/>
            <p14:sldId id="435"/>
            <p14:sldId id="484"/>
            <p14:sldId id="485"/>
            <p14:sldId id="486"/>
            <p14:sldId id="487"/>
            <p14:sldId id="488"/>
            <p14:sldId id="489"/>
            <p14:sldId id="500"/>
            <p14:sldId id="501"/>
            <p14:sldId id="502"/>
            <p14:sldId id="503"/>
            <p14:sldId id="436"/>
            <p14:sldId id="441"/>
            <p14:sldId id="531"/>
            <p14:sldId id="532"/>
            <p14:sldId id="517"/>
            <p14:sldId id="444"/>
          </p14:sldIdLst>
        </p14:section>
        <p14:section name="DAY 2" id="{F4ADA3B3-92BA-0C4E-BAED-D0FAE93EF055}">
          <p14:sldIdLst>
            <p14:sldId id="520"/>
            <p14:sldId id="507"/>
            <p14:sldId id="429"/>
            <p14:sldId id="534"/>
            <p14:sldId id="535"/>
            <p14:sldId id="536"/>
            <p14:sldId id="537"/>
            <p14:sldId id="538"/>
            <p14:sldId id="539"/>
            <p14:sldId id="540"/>
            <p14:sldId id="541"/>
            <p14:sldId id="542"/>
            <p14:sldId id="543"/>
            <p14:sldId id="544"/>
            <p14:sldId id="545"/>
            <p14:sldId id="546"/>
            <p14:sldId id="547"/>
            <p14:sldId id="548"/>
            <p14:sldId id="549"/>
            <p14:sldId id="550"/>
            <p14:sldId id="551"/>
            <p14:sldId id="552"/>
            <p14:sldId id="553"/>
            <p14:sldId id="554"/>
            <p14:sldId id="555"/>
            <p14:sldId id="556"/>
            <p14:sldId id="557"/>
            <p14:sldId id="558"/>
            <p14:sldId id="559"/>
            <p14:sldId id="560"/>
            <p14:sldId id="561"/>
            <p14:sldId id="562"/>
            <p14:sldId id="563"/>
            <p14:sldId id="430"/>
            <p14:sldId id="508"/>
            <p14:sldId id="494"/>
            <p14:sldId id="491"/>
            <p14:sldId id="454"/>
            <p14:sldId id="448"/>
            <p14:sldId id="522"/>
            <p14:sldId id="492"/>
            <p14:sldId id="523"/>
            <p14:sldId id="511"/>
            <p14:sldId id="527"/>
            <p14:sldId id="455"/>
            <p14:sldId id="510"/>
            <p14:sldId id="493"/>
            <p14:sldId id="459"/>
            <p14:sldId id="528"/>
            <p14:sldId id="461"/>
            <p14:sldId id="497"/>
            <p14:sldId id="498"/>
            <p14:sldId id="499"/>
            <p14:sldId id="4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4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3" autoAdjust="0"/>
    <p:restoredTop sz="71002" autoAdjust="0"/>
  </p:normalViewPr>
  <p:slideViewPr>
    <p:cSldViewPr>
      <p:cViewPr>
        <p:scale>
          <a:sx n="72" d="100"/>
          <a:sy n="72" d="100"/>
        </p:scale>
        <p:origin x="-80" y="-344"/>
      </p:cViewPr>
      <p:guideLst>
        <p:guide orient="horz" pos="2160"/>
        <p:guide pos="2880"/>
      </p:guideLst>
    </p:cSldViewPr>
  </p:slideViewPr>
  <p:notesTextViewPr>
    <p:cViewPr>
      <p:scale>
        <a:sx n="100" d="100"/>
        <a:sy n="100" d="100"/>
      </p:scale>
      <p:origin x="0" y="0"/>
    </p:cViewPr>
  </p:notesTextViewPr>
  <p:sorterViewPr>
    <p:cViewPr>
      <p:scale>
        <a:sx n="83" d="100"/>
        <a:sy n="83" d="100"/>
      </p:scale>
      <p:origin x="0" y="18390"/>
    </p:cViewPr>
  </p:sorterViewPr>
  <p:notesViewPr>
    <p:cSldViewPr>
      <p:cViewPr varScale="1">
        <p:scale>
          <a:sx n="60" d="100"/>
          <a:sy n="60" d="100"/>
        </p:scale>
        <p:origin x="-249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notesMaster" Target="notesMasters/notesMaster1.xml"/><Relationship Id="rId103" Type="http://schemas.openxmlformats.org/officeDocument/2006/relationships/handoutMaster" Target="handoutMasters/handoutMaster1.xml"/><Relationship Id="rId104" Type="http://schemas.openxmlformats.org/officeDocument/2006/relationships/printerSettings" Target="printerSettings/printerSettings1.bin"/><Relationship Id="rId105" Type="http://schemas.openxmlformats.org/officeDocument/2006/relationships/presProps" Target="presProps.xml"/><Relationship Id="rId106" Type="http://schemas.openxmlformats.org/officeDocument/2006/relationships/viewProps" Target="viewProps.xml"/><Relationship Id="rId10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BCAEE9-A33F-41A5-BA6E-A522AD188ADA}" type="datetimeFigureOut">
              <a:rPr lang="en-US" smtClean="0"/>
              <a:pPr/>
              <a:t>12/13/12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593E19-5DFC-4B02-B2D0-43DC255A62E3}" type="slidenum">
              <a:rPr lang="en-US" smtClean="0"/>
              <a:pPr/>
              <a:t>‹#›</a:t>
            </a:fld>
            <a:endParaRPr lang="en-US"/>
          </a:p>
        </p:txBody>
      </p:sp>
    </p:spTree>
    <p:extLst>
      <p:ext uri="{BB962C8B-B14F-4D97-AF65-F5344CB8AC3E}">
        <p14:creationId xmlns:p14="http://schemas.microsoft.com/office/powerpoint/2010/main" val="3302661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B2A84-E7F6-4D3C-BB65-8305C3E53ABD}" type="datetimeFigureOut">
              <a:rPr lang="en-US" smtClean="0"/>
              <a:pPr/>
              <a:t>12/13/12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FE89C-BDBC-4676-B8DC-FB055091D69C}" type="slidenum">
              <a:rPr lang="en-US" smtClean="0"/>
              <a:pPr/>
              <a:t>‹#›</a:t>
            </a:fld>
            <a:endParaRPr lang="en-US"/>
          </a:p>
        </p:txBody>
      </p:sp>
    </p:spTree>
    <p:extLst>
      <p:ext uri="{BB962C8B-B14F-4D97-AF65-F5344CB8AC3E}">
        <p14:creationId xmlns:p14="http://schemas.microsoft.com/office/powerpoint/2010/main" val="2958112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28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29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30</a:t>
            </a:fld>
            <a:endParaRPr lang="en-US"/>
          </a:p>
        </p:txBody>
      </p:sp>
    </p:spTree>
    <p:extLst>
      <p:ext uri="{BB962C8B-B14F-4D97-AF65-F5344CB8AC3E}">
        <p14:creationId xmlns:p14="http://schemas.microsoft.com/office/powerpoint/2010/main" val="3841960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p>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31</a:t>
            </a:fld>
            <a:endParaRPr lang="en-US"/>
          </a:p>
        </p:txBody>
      </p:sp>
    </p:spTree>
    <p:extLst>
      <p:ext uri="{BB962C8B-B14F-4D97-AF65-F5344CB8AC3E}">
        <p14:creationId xmlns:p14="http://schemas.microsoft.com/office/powerpoint/2010/main" val="196203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32</a:t>
            </a:fld>
            <a:endParaRPr lang="en-US"/>
          </a:p>
        </p:txBody>
      </p:sp>
    </p:spTree>
    <p:extLst>
      <p:ext uri="{BB962C8B-B14F-4D97-AF65-F5344CB8AC3E}">
        <p14:creationId xmlns:p14="http://schemas.microsoft.com/office/powerpoint/2010/main" val="3686137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33</a:t>
            </a:fld>
            <a:endParaRPr lang="en-US"/>
          </a:p>
        </p:txBody>
      </p:sp>
    </p:spTree>
    <p:extLst>
      <p:ext uri="{BB962C8B-B14F-4D97-AF65-F5344CB8AC3E}">
        <p14:creationId xmlns:p14="http://schemas.microsoft.com/office/powerpoint/2010/main" val="1108320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34</a:t>
            </a:fld>
            <a:endParaRPr lang="en-US"/>
          </a:p>
        </p:txBody>
      </p:sp>
    </p:spTree>
    <p:extLst>
      <p:ext uri="{BB962C8B-B14F-4D97-AF65-F5344CB8AC3E}">
        <p14:creationId xmlns:p14="http://schemas.microsoft.com/office/powerpoint/2010/main" val="1307010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35</a:t>
            </a:fld>
            <a:endParaRPr lang="en-US"/>
          </a:p>
        </p:txBody>
      </p:sp>
    </p:spTree>
    <p:extLst>
      <p:ext uri="{BB962C8B-B14F-4D97-AF65-F5344CB8AC3E}">
        <p14:creationId xmlns:p14="http://schemas.microsoft.com/office/powerpoint/2010/main" val="2590901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36</a:t>
            </a:fld>
            <a:endParaRPr lang="en-US"/>
          </a:p>
        </p:txBody>
      </p:sp>
    </p:spTree>
    <p:extLst>
      <p:ext uri="{BB962C8B-B14F-4D97-AF65-F5344CB8AC3E}">
        <p14:creationId xmlns:p14="http://schemas.microsoft.com/office/powerpoint/2010/main" val="4206785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Adapted from: </a:t>
            </a:r>
            <a:r>
              <a:rPr lang="en-US" sz="1200" kern="1200" dirty="0" smtClean="0">
                <a:solidFill>
                  <a:schemeClr val="tx1"/>
                </a:solidFill>
                <a:effectLst/>
                <a:latin typeface="+mn-lt"/>
                <a:ea typeface="+mn-ea"/>
                <a:cs typeface="+mn-cs"/>
              </a:rPr>
              <a:t>Anne R. Kenney and Nancy Y. McGovern, “The Five organizational Stages of Digital Preservation”, in </a:t>
            </a:r>
            <a:r>
              <a:rPr lang="en-US" sz="1200" u="sng" kern="1200" dirty="0" smtClean="0">
                <a:solidFill>
                  <a:schemeClr val="tx1"/>
                </a:solidFill>
                <a:effectLst/>
                <a:latin typeface="+mn-lt"/>
                <a:ea typeface="+mn-ea"/>
                <a:cs typeface="+mn-cs"/>
              </a:rPr>
              <a:t>Digital Libraries: A Vision for the 21st Century: A Festschrift in Honor of Wendy </a:t>
            </a:r>
            <a:r>
              <a:rPr lang="en-US" sz="1200" u="sng" kern="1200" dirty="0" err="1" smtClean="0">
                <a:solidFill>
                  <a:schemeClr val="tx1"/>
                </a:solidFill>
                <a:effectLst/>
                <a:latin typeface="+mn-lt"/>
                <a:ea typeface="+mn-ea"/>
                <a:cs typeface="+mn-cs"/>
              </a:rPr>
              <a:t>Lougee</a:t>
            </a:r>
            <a:r>
              <a:rPr lang="en-US" sz="1200" u="sng" kern="1200" smtClean="0">
                <a:solidFill>
                  <a:schemeClr val="tx1"/>
                </a:solidFill>
                <a:effectLst/>
                <a:latin typeface="+mn-lt"/>
                <a:ea typeface="+mn-ea"/>
                <a:cs typeface="+mn-cs"/>
              </a:rPr>
              <a:t> on the Occasion of her Departure from the University of Michigan</a:t>
            </a:r>
            <a:r>
              <a:rPr lang="en-US" sz="1200" kern="1200" smtClean="0">
                <a:solidFill>
                  <a:schemeClr val="tx1"/>
                </a:solidFill>
                <a:effectLst/>
                <a:latin typeface="+mn-lt"/>
                <a:ea typeface="+mn-ea"/>
                <a:cs typeface="+mn-cs"/>
              </a:rPr>
              <a:t>, 2003.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EFE89C-BDBC-4676-B8DC-FB055091D69C}" type="slidenum">
              <a:rPr lang="en-US" smtClean="0"/>
              <a:pPr/>
              <a:t>37</a:t>
            </a:fld>
            <a:endParaRPr lang="en-US"/>
          </a:p>
        </p:txBody>
      </p:sp>
    </p:spTree>
    <p:extLst>
      <p:ext uri="{BB962C8B-B14F-4D97-AF65-F5344CB8AC3E}">
        <p14:creationId xmlns:p14="http://schemas.microsoft.com/office/powerpoint/2010/main" val="3272366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38</a:t>
            </a:fld>
            <a:endParaRPr lang="en-US"/>
          </a:p>
        </p:txBody>
      </p:sp>
    </p:spTree>
    <p:extLst>
      <p:ext uri="{BB962C8B-B14F-4D97-AF65-F5344CB8AC3E}">
        <p14:creationId xmlns:p14="http://schemas.microsoft.com/office/powerpoint/2010/main" val="2956556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p>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39</a:t>
            </a:fld>
            <a:endParaRPr lang="en-US"/>
          </a:p>
        </p:txBody>
      </p:sp>
    </p:spTree>
    <p:extLst>
      <p:ext uri="{BB962C8B-B14F-4D97-AF65-F5344CB8AC3E}">
        <p14:creationId xmlns:p14="http://schemas.microsoft.com/office/powerpoint/2010/main" val="3752174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40</a:t>
            </a:fld>
            <a:endParaRPr lang="en-US"/>
          </a:p>
        </p:txBody>
      </p:sp>
    </p:spTree>
    <p:extLst>
      <p:ext uri="{BB962C8B-B14F-4D97-AF65-F5344CB8AC3E}">
        <p14:creationId xmlns:p14="http://schemas.microsoft.com/office/powerpoint/2010/main" val="1246500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	</a:t>
            </a:r>
          </a:p>
          <a:p>
            <a:endParaRPr lang="en-US" dirty="0" smtClean="0"/>
          </a:p>
        </p:txBody>
      </p:sp>
      <p:sp>
        <p:nvSpPr>
          <p:cNvPr id="4" name="Slide Number Placeholder 3"/>
          <p:cNvSpPr>
            <a:spLocks noGrp="1"/>
          </p:cNvSpPr>
          <p:nvPr>
            <p:ph type="sldNum" sz="quarter" idx="10"/>
          </p:nvPr>
        </p:nvSpPr>
        <p:spPr/>
        <p:txBody>
          <a:bodyPr/>
          <a:lstStyle/>
          <a:p>
            <a:fld id="{21EFE89C-BDBC-4676-B8DC-FB055091D69C}" type="slidenum">
              <a:rPr lang="en-US" smtClean="0"/>
              <a:pPr/>
              <a:t>41</a:t>
            </a:fld>
            <a:endParaRPr lang="en-US"/>
          </a:p>
        </p:txBody>
      </p:sp>
    </p:spTree>
    <p:extLst>
      <p:ext uri="{BB962C8B-B14F-4D97-AF65-F5344CB8AC3E}">
        <p14:creationId xmlns:p14="http://schemas.microsoft.com/office/powerpoint/2010/main" val="3611739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a:t>
            </a:r>
          </a:p>
          <a:p>
            <a:endParaRPr lang="en-US" dirty="0" smtClean="0"/>
          </a:p>
        </p:txBody>
      </p:sp>
      <p:sp>
        <p:nvSpPr>
          <p:cNvPr id="4" name="Slide Number Placeholder 3"/>
          <p:cNvSpPr>
            <a:spLocks noGrp="1"/>
          </p:cNvSpPr>
          <p:nvPr>
            <p:ph type="sldNum" sz="quarter" idx="10"/>
          </p:nvPr>
        </p:nvSpPr>
        <p:spPr/>
        <p:txBody>
          <a:bodyPr/>
          <a:lstStyle/>
          <a:p>
            <a:fld id="{21EFE89C-BDBC-4676-B8DC-FB055091D69C}" type="slidenum">
              <a:rPr lang="en-US" smtClean="0"/>
              <a:pPr/>
              <a:t>43</a:t>
            </a:fld>
            <a:endParaRPr lang="en-US"/>
          </a:p>
        </p:txBody>
      </p:sp>
    </p:spTree>
    <p:extLst>
      <p:ext uri="{BB962C8B-B14F-4D97-AF65-F5344CB8AC3E}">
        <p14:creationId xmlns:p14="http://schemas.microsoft.com/office/powerpoint/2010/main" val="2081646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p>
          <a:p>
            <a:r>
              <a:rPr lang="en-US" dirty="0" smtClean="0"/>
              <a:t>If we go</a:t>
            </a:r>
            <a:r>
              <a:rPr lang="en-US" baseline="0" dirty="0" smtClean="0"/>
              <a:t> with this version we s</a:t>
            </a:r>
            <a:r>
              <a:rPr lang="en-US" dirty="0" smtClean="0"/>
              <a:t>hould</a:t>
            </a:r>
            <a:r>
              <a:rPr lang="en-US" baseline="0" dirty="0" smtClean="0"/>
              <a:t> probably split up Into a few slides.</a:t>
            </a:r>
          </a:p>
          <a:p>
            <a:endParaRPr lang="en-US" dirty="0" smtClean="0"/>
          </a:p>
        </p:txBody>
      </p:sp>
      <p:sp>
        <p:nvSpPr>
          <p:cNvPr id="4" name="Slide Number Placeholder 3"/>
          <p:cNvSpPr>
            <a:spLocks noGrp="1"/>
          </p:cNvSpPr>
          <p:nvPr>
            <p:ph type="sldNum" sz="quarter" idx="10"/>
          </p:nvPr>
        </p:nvSpPr>
        <p:spPr/>
        <p:txBody>
          <a:bodyPr/>
          <a:lstStyle/>
          <a:p>
            <a:fld id="{21EFE89C-BDBC-4676-B8DC-FB055091D69C}" type="slidenum">
              <a:rPr lang="en-US" smtClean="0"/>
              <a:pPr/>
              <a:t>44</a:t>
            </a:fld>
            <a:endParaRPr lang="en-US"/>
          </a:p>
        </p:txBody>
      </p:sp>
    </p:spTree>
    <p:extLst>
      <p:ext uri="{BB962C8B-B14F-4D97-AF65-F5344CB8AC3E}">
        <p14:creationId xmlns:p14="http://schemas.microsoft.com/office/powerpoint/2010/main" val="1491010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45</a:t>
            </a:fld>
            <a:endParaRPr lang="en-US"/>
          </a:p>
        </p:txBody>
      </p:sp>
    </p:spTree>
    <p:extLst>
      <p:ext uri="{BB962C8B-B14F-4D97-AF65-F5344CB8AC3E}">
        <p14:creationId xmlns:p14="http://schemas.microsoft.com/office/powerpoint/2010/main" val="2911602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49</a:t>
            </a:fld>
            <a:endParaRPr lang="en-US"/>
          </a:p>
        </p:txBody>
      </p:sp>
    </p:spTree>
    <p:extLst>
      <p:ext uri="{BB962C8B-B14F-4D97-AF65-F5344CB8AC3E}">
        <p14:creationId xmlns:p14="http://schemas.microsoft.com/office/powerpoint/2010/main" val="5045175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65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 &amp; CHRIS</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66</a:t>
            </a:fld>
            <a:endParaRPr lang="en-US"/>
          </a:p>
        </p:txBody>
      </p:sp>
    </p:spTree>
    <p:extLst>
      <p:ext uri="{BB962C8B-B14F-4D97-AF65-F5344CB8AC3E}">
        <p14:creationId xmlns:p14="http://schemas.microsoft.com/office/powerpoint/2010/main" val="235916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FE89C-BDBC-4676-B8DC-FB055091D69C}" type="slidenum">
              <a:rPr lang="en-US" smtClean="0"/>
              <a:pPr/>
              <a:t>7</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80</a:t>
            </a:fld>
            <a:endParaRPr lang="en-US"/>
          </a:p>
        </p:txBody>
      </p:sp>
    </p:spTree>
    <p:extLst>
      <p:ext uri="{BB962C8B-B14F-4D97-AF65-F5344CB8AC3E}">
        <p14:creationId xmlns:p14="http://schemas.microsoft.com/office/powerpoint/2010/main" val="9699212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81</a:t>
            </a:fld>
            <a:endParaRPr lang="en-US"/>
          </a:p>
        </p:txBody>
      </p:sp>
    </p:spTree>
    <p:extLst>
      <p:ext uri="{BB962C8B-B14F-4D97-AF65-F5344CB8AC3E}">
        <p14:creationId xmlns:p14="http://schemas.microsoft.com/office/powerpoint/2010/main" val="7920687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82</a:t>
            </a:fld>
            <a:endParaRPr lang="en-US"/>
          </a:p>
        </p:txBody>
      </p:sp>
    </p:spTree>
    <p:extLst>
      <p:ext uri="{BB962C8B-B14F-4D97-AF65-F5344CB8AC3E}">
        <p14:creationId xmlns:p14="http://schemas.microsoft.com/office/powerpoint/2010/main" val="6111144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p>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83</a:t>
            </a:fld>
            <a:endParaRPr lang="en-US"/>
          </a:p>
        </p:txBody>
      </p:sp>
    </p:spTree>
    <p:extLst>
      <p:ext uri="{BB962C8B-B14F-4D97-AF65-F5344CB8AC3E}">
        <p14:creationId xmlns:p14="http://schemas.microsoft.com/office/powerpoint/2010/main" val="16251189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84</a:t>
            </a:fld>
            <a:endParaRPr lang="en-US"/>
          </a:p>
        </p:txBody>
      </p:sp>
    </p:spTree>
    <p:extLst>
      <p:ext uri="{BB962C8B-B14F-4D97-AF65-F5344CB8AC3E}">
        <p14:creationId xmlns:p14="http://schemas.microsoft.com/office/powerpoint/2010/main" val="33736954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86</a:t>
            </a:fld>
            <a:endParaRPr lang="en-US"/>
          </a:p>
        </p:txBody>
      </p:sp>
    </p:spTree>
    <p:extLst>
      <p:ext uri="{BB962C8B-B14F-4D97-AF65-F5344CB8AC3E}">
        <p14:creationId xmlns:p14="http://schemas.microsoft.com/office/powerpoint/2010/main" val="3664988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87</a:t>
            </a:fld>
            <a:endParaRPr lang="en-US"/>
          </a:p>
        </p:txBody>
      </p:sp>
    </p:spTree>
    <p:extLst>
      <p:ext uri="{BB962C8B-B14F-4D97-AF65-F5344CB8AC3E}">
        <p14:creationId xmlns:p14="http://schemas.microsoft.com/office/powerpoint/2010/main" val="24759194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p>
          <a:p>
            <a:endParaRPr lang="en-US" dirty="0" smtClean="0"/>
          </a:p>
          <a:p>
            <a:endParaRPr lang="en-US" dirty="0" smtClean="0"/>
          </a:p>
          <a:p>
            <a:r>
              <a:rPr lang="en-US" dirty="0" smtClean="0"/>
              <a:t>Table (10 minutes): At your table, share a few problem from the categories below. Discuss a couple steps/solutions you can take to address each problem that you will face in implementing your Strategic Agenda.</a:t>
            </a:r>
          </a:p>
          <a:p>
            <a:r>
              <a:rPr lang="en-US" dirty="0" smtClean="0"/>
              <a:t>Individuals / with others at your table (30 minutes): Using color coding, write down one problem and one step/solution on each post-it (use two if needed). </a:t>
            </a:r>
          </a:p>
          <a:p>
            <a:r>
              <a:rPr lang="en-US" dirty="0" smtClean="0"/>
              <a:t>RED = Tools and resources</a:t>
            </a:r>
          </a:p>
          <a:p>
            <a:r>
              <a:rPr lang="en-US" dirty="0" smtClean="0"/>
              <a:t>YELLOW = Staff capacity</a:t>
            </a:r>
          </a:p>
          <a:p>
            <a:r>
              <a:rPr lang="en-US" dirty="0" smtClean="0"/>
              <a:t>BLUE = Partners (internal and external)</a:t>
            </a:r>
          </a:p>
          <a:p>
            <a:r>
              <a:rPr lang="en-US" dirty="0" smtClean="0"/>
              <a:t> Place your post-it on the appropriate flipchart.</a:t>
            </a:r>
          </a:p>
          <a:p>
            <a:r>
              <a:rPr lang="en-US" dirty="0" smtClean="0"/>
              <a:t>Gallery Walk (10 minutes): Feel free to walk around the room and look at what others have written and shared. Make notes.</a:t>
            </a:r>
          </a:p>
          <a:p>
            <a:r>
              <a:rPr lang="en-US" dirty="0" smtClean="0"/>
              <a:t>Room discussion (10 minutes): what are some of the common themes, </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88</a:t>
            </a:fld>
            <a:endParaRPr lang="en-US"/>
          </a:p>
        </p:txBody>
      </p:sp>
    </p:spTree>
    <p:extLst>
      <p:ext uri="{BB962C8B-B14F-4D97-AF65-F5344CB8AC3E}">
        <p14:creationId xmlns:p14="http://schemas.microsoft.com/office/powerpoint/2010/main" val="5638572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 </a:t>
            </a:r>
          </a:p>
          <a:p>
            <a:endParaRPr lang="en-US" dirty="0" smtClean="0"/>
          </a:p>
          <a:p>
            <a:r>
              <a:rPr lang="en-US" dirty="0" smtClean="0"/>
              <a:t>Spend 30 minutes working on this. Before lunch we will allow time to walk around a look at what others are posting</a:t>
            </a:r>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89</a:t>
            </a:fld>
            <a:endParaRPr lang="en-US"/>
          </a:p>
        </p:txBody>
      </p:sp>
    </p:spTree>
    <p:extLst>
      <p:ext uri="{BB962C8B-B14F-4D97-AF65-F5344CB8AC3E}">
        <p14:creationId xmlns:p14="http://schemas.microsoft.com/office/powerpoint/2010/main" val="34385698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91</a:t>
            </a:fld>
            <a:endParaRPr lang="en-US"/>
          </a:p>
        </p:txBody>
      </p:sp>
    </p:spTree>
    <p:extLst>
      <p:ext uri="{BB962C8B-B14F-4D97-AF65-F5344CB8AC3E}">
        <p14:creationId xmlns:p14="http://schemas.microsoft.com/office/powerpoint/2010/main" val="3417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1168A4-A9EA-4F31-8530-D1C9A80B07D7}"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DEETTA AND ALL</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92</a:t>
            </a:fld>
            <a:endParaRPr lang="en-US"/>
          </a:p>
        </p:txBody>
      </p:sp>
    </p:spTree>
    <p:extLst>
      <p:ext uri="{BB962C8B-B14F-4D97-AF65-F5344CB8AC3E}">
        <p14:creationId xmlns:p14="http://schemas.microsoft.com/office/powerpoint/2010/main" val="12749626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DEETTA  </a:t>
            </a:r>
          </a:p>
          <a:p>
            <a:endParaRPr lang="en-US" dirty="0" smtClean="0"/>
          </a:p>
        </p:txBody>
      </p:sp>
      <p:sp>
        <p:nvSpPr>
          <p:cNvPr id="4" name="Slide Number Placeholder 3"/>
          <p:cNvSpPr>
            <a:spLocks noGrp="1"/>
          </p:cNvSpPr>
          <p:nvPr>
            <p:ph type="sldNum" sz="quarter" idx="10"/>
          </p:nvPr>
        </p:nvSpPr>
        <p:spPr/>
        <p:txBody>
          <a:bodyPr/>
          <a:lstStyle/>
          <a:p>
            <a:fld id="{21EFE89C-BDBC-4676-B8DC-FB055091D69C}" type="slidenum">
              <a:rPr lang="en-US" smtClean="0"/>
              <a:pPr/>
              <a:t>94</a:t>
            </a:fld>
            <a:endParaRPr lang="en-US"/>
          </a:p>
        </p:txBody>
      </p:sp>
    </p:spTree>
    <p:extLst>
      <p:ext uri="{BB962C8B-B14F-4D97-AF65-F5344CB8AC3E}">
        <p14:creationId xmlns:p14="http://schemas.microsoft.com/office/powerpoint/2010/main" val="3419196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1168A4-A9EA-4F31-8530-D1C9A80B07D7}"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1168A4-A9EA-4F31-8530-D1C9A80B07D7}"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MACKENZIE </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13</a:t>
            </a:fld>
            <a:endParaRPr lang="en-US"/>
          </a:p>
        </p:txBody>
      </p:sp>
    </p:spTree>
    <p:extLst>
      <p:ext uri="{BB962C8B-B14F-4D97-AF65-F5344CB8AC3E}">
        <p14:creationId xmlns:p14="http://schemas.microsoft.com/office/powerpoint/2010/main" val="1886312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22</a:t>
            </a:fld>
            <a:endParaRPr lang="en-US"/>
          </a:p>
        </p:txBody>
      </p:sp>
    </p:spTree>
    <p:extLst>
      <p:ext uri="{BB962C8B-B14F-4D97-AF65-F5344CB8AC3E}">
        <p14:creationId xmlns:p14="http://schemas.microsoft.com/office/powerpoint/2010/main" val="1327429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MIKE TAKES THIS SECTION</a:t>
            </a:r>
            <a:endParaRPr lang="en-US" dirty="0"/>
          </a:p>
        </p:txBody>
      </p:sp>
      <p:sp>
        <p:nvSpPr>
          <p:cNvPr id="4" name="Slide Number Placeholder 3"/>
          <p:cNvSpPr>
            <a:spLocks noGrp="1"/>
          </p:cNvSpPr>
          <p:nvPr>
            <p:ph type="sldNum" sz="quarter" idx="10"/>
          </p:nvPr>
        </p:nvSpPr>
        <p:spPr/>
        <p:txBody>
          <a:bodyPr/>
          <a:lstStyle/>
          <a:p>
            <a:fld id="{21EFE89C-BDBC-4676-B8DC-FB055091D69C}"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aseline="0"/>
            </a:lvl1pPr>
          </a:lstStyle>
          <a:p>
            <a:r>
              <a:rPr lang="en-US" dirty="0" smtClean="0"/>
              <a:t>ARL/DLF E-Science Institute Capstone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a:p>
            <a:r>
              <a:rPr lang="en-US" dirty="0" smtClean="0"/>
              <a:t>Atlanta, GA</a:t>
            </a:r>
          </a:p>
          <a:p>
            <a:r>
              <a:rPr lang="en-US" dirty="0" smtClean="0"/>
              <a:t>November 30-December 2, 2011</a:t>
            </a:r>
            <a:endParaRPr lang="en-US" dirty="0"/>
          </a:p>
        </p:txBody>
      </p:sp>
      <p:sp>
        <p:nvSpPr>
          <p:cNvPr id="6" name="Slide Number Placeholder 5"/>
          <p:cNvSpPr>
            <a:spLocks noGrp="1"/>
          </p:cNvSpPr>
          <p:nvPr>
            <p:ph type="sldNum" sz="quarter" idx="12"/>
          </p:nvPr>
        </p:nvSpPr>
        <p:spPr/>
        <p:txBody>
          <a:bodyPr/>
          <a:lstStyle/>
          <a:p>
            <a:r>
              <a:rPr lang="en-US" dirty="0" smtClean="0"/>
              <a:t>ARL/DLF E-Science Institute </a:t>
            </a:r>
            <a:fld id="{590588B0-950F-4698-A9D3-92B1DEB3BF1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90588B0-950F-4698-A9D3-92B1DEB3BF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90588B0-950F-4698-A9D3-92B1DEB3BF1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876340-C070-4302-97A6-25FC3E2F9952}" type="datetime1">
              <a:rPr lang="en-US" smtClean="0"/>
              <a:pPr/>
              <a:t>12/13/12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DuraSpace/ARL/DLF E-Science Institute</a:t>
            </a:r>
            <a:endParaRPr lang="en-US"/>
          </a:p>
        </p:txBody>
      </p:sp>
      <p:sp>
        <p:nvSpPr>
          <p:cNvPr id="6" name="Slide Number Placeholder 5"/>
          <p:cNvSpPr>
            <a:spLocks noGrp="1"/>
          </p:cNvSpPr>
          <p:nvPr>
            <p:ph type="sldNum" sz="quarter" idx="12"/>
          </p:nvPr>
        </p:nvSpPr>
        <p:spPr/>
        <p:txBody>
          <a:bodyPr/>
          <a:lstStyle/>
          <a:p>
            <a:fld id="{209BE731-376C-6F4C-AD3C-65F2E9647B55}" type="slidenum">
              <a:rPr lang="en-US" smtClean="0"/>
              <a:pPr/>
              <a:t>‹#›</a:t>
            </a:fld>
            <a:endParaRPr lang="en-US"/>
          </a:p>
        </p:txBody>
      </p:sp>
    </p:spTree>
    <p:extLst>
      <p:ext uri="{BB962C8B-B14F-4D97-AF65-F5344CB8AC3E}">
        <p14:creationId xmlns:p14="http://schemas.microsoft.com/office/powerpoint/2010/main" val="2691935208"/>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876340-C070-4302-97A6-25FC3E2F9952}" type="datetime1">
              <a:rPr lang="en-US" smtClean="0"/>
              <a:pPr/>
              <a:t>12/13/12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DuraSpace/ARL/DLF E-Science Institute</a:t>
            </a:r>
            <a:endParaRPr lang="en-US"/>
          </a:p>
        </p:txBody>
      </p:sp>
      <p:sp>
        <p:nvSpPr>
          <p:cNvPr id="6" name="Slide Number Placeholder 5"/>
          <p:cNvSpPr>
            <a:spLocks noGrp="1"/>
          </p:cNvSpPr>
          <p:nvPr>
            <p:ph type="sldNum" sz="quarter" idx="12"/>
          </p:nvPr>
        </p:nvSpPr>
        <p:spPr/>
        <p:txBody>
          <a:bodyPr/>
          <a:lstStyle/>
          <a:p>
            <a:fld id="{209BE731-376C-6F4C-AD3C-65F2E9647B55}" type="slidenum">
              <a:rPr lang="en-US" smtClean="0"/>
              <a:pPr/>
              <a:t>‹#›</a:t>
            </a:fld>
            <a:endParaRPr lang="en-US"/>
          </a:p>
        </p:txBody>
      </p:sp>
    </p:spTree>
    <p:extLst>
      <p:ext uri="{BB962C8B-B14F-4D97-AF65-F5344CB8AC3E}">
        <p14:creationId xmlns:p14="http://schemas.microsoft.com/office/powerpoint/2010/main" val="269193520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90588B0-950F-4698-A9D3-92B1DEB3BF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r>
              <a:rPr lang="en-US" dirty="0" smtClean="0"/>
              <a:t>ARL/DLF E-Science Institute </a:t>
            </a:r>
            <a:fld id="{590588B0-950F-4698-A9D3-92B1DEB3BF1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r>
              <a:rPr lang="en-US" dirty="0" smtClean="0"/>
              <a:t>ARL/DLF E-Science Institute </a:t>
            </a:r>
            <a:fld id="{590588B0-950F-4698-A9D3-92B1DEB3BF1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90588B0-950F-4698-A9D3-92B1DEB3BF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90588B0-950F-4698-A9D3-92B1DEB3BF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90588B0-950F-4698-A9D3-92B1DEB3BF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90588B0-950F-4698-A9D3-92B1DEB3BF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4800" y="15240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7543800" y="6248400"/>
            <a:ext cx="1143000" cy="365125"/>
          </a:xfrm>
          <a:prstGeom prst="rect">
            <a:avLst/>
          </a:prstGeom>
        </p:spPr>
        <p:txBody>
          <a:bodyPr vert="horz" lIns="91440" tIns="45720" rIns="91440" bIns="45720" rtlCol="0" anchor="ctr"/>
          <a:lstStyle>
            <a:lvl1pPr algn="r">
              <a:defRPr sz="1000">
                <a:solidFill>
                  <a:schemeClr val="tx1">
                    <a:lumMod val="50000"/>
                    <a:lumOff val="50000"/>
                  </a:schemeClr>
                </a:solidFill>
                <a:latin typeface="Palatino"/>
                <a:cs typeface="Palatino"/>
              </a:defRPr>
            </a:lvl1pPr>
          </a:lstStyle>
          <a:p>
            <a:r>
              <a:rPr lang="en-US" dirty="0" smtClean="0"/>
              <a:t>Capstone</a:t>
            </a:r>
            <a:endParaRPr lang="en-US" dirty="0"/>
          </a:p>
        </p:txBody>
      </p:sp>
      <p:pic>
        <p:nvPicPr>
          <p:cNvPr id="9" name="Picture 4" descr="duraspace_logo_horiz_100.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276600" y="6340475"/>
            <a:ext cx="2209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ARL-DLF-200dpi-1in.tif"/>
          <p:cNvPicPr>
            <a:picLocks noChangeAspect="1"/>
          </p:cNvPicPr>
          <p:nvPr userDrawn="1"/>
        </p:nvPicPr>
        <p:blipFill>
          <a:blip r:embed="rId16" cstate="email">
            <a:extLst>
              <a:ext uri="{28A0092B-C50C-407E-A947-70E740481C1C}">
                <a14:useLocalDpi xmlns:a14="http://schemas.microsoft.com/office/drawing/2010/main" val="0"/>
              </a:ext>
            </a:extLst>
          </a:blip>
          <a:srcRect/>
          <a:stretch>
            <a:fillRect/>
          </a:stretch>
        </p:blipFill>
        <p:spPr bwMode="auto">
          <a:xfrm>
            <a:off x="6781800" y="6411913"/>
            <a:ext cx="205740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28600" y="6200732"/>
            <a:ext cx="1600200" cy="5414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 id="2147483673" r:id="rId13"/>
  </p:sldLayoutIdLst>
  <p:hf hdr="0"/>
  <p:txStyles>
    <p:titleStyle>
      <a:lvl1pPr algn="ctr" defTabSz="914400" rtl="0" eaLnBrk="1" latinLnBrk="0" hangingPunct="1">
        <a:spcBef>
          <a:spcPct val="0"/>
        </a:spcBef>
        <a:buNone/>
        <a:defRPr sz="4400" kern="1200">
          <a:solidFill>
            <a:schemeClr val="tx1"/>
          </a:solidFill>
          <a:latin typeface="Palatino"/>
          <a:ea typeface="+mj-ea"/>
          <a:cs typeface="Palatino"/>
        </a:defRPr>
      </a:lvl1pPr>
    </p:titleStyle>
    <p:bodyStyle>
      <a:lvl1pPr marL="342900" indent="-274320" algn="l" defTabSz="914400" rtl="0" eaLnBrk="1" latinLnBrk="0" hangingPunct="1">
        <a:spcBef>
          <a:spcPct val="20000"/>
        </a:spcBef>
        <a:buFont typeface="Arial" pitchFamily="34" charset="0"/>
        <a:buChar char="•"/>
        <a:defRPr sz="3200" kern="1200">
          <a:solidFill>
            <a:schemeClr val="tx1"/>
          </a:solidFill>
          <a:latin typeface="Palatino"/>
          <a:ea typeface="+mn-ea"/>
          <a:cs typeface="Palatino"/>
        </a:defRPr>
      </a:lvl1pPr>
      <a:lvl2pPr marL="742950" indent="-274320" algn="l" defTabSz="914400" rtl="0" eaLnBrk="1" latinLnBrk="0" hangingPunct="1">
        <a:spcBef>
          <a:spcPct val="20000"/>
        </a:spcBef>
        <a:buFont typeface="Arial" pitchFamily="34" charset="0"/>
        <a:buChar char="–"/>
        <a:defRPr sz="2800" kern="1200">
          <a:solidFill>
            <a:schemeClr val="tx1"/>
          </a:solidFill>
          <a:latin typeface="Palatino"/>
          <a:ea typeface="+mn-ea"/>
          <a:cs typeface="Palatino"/>
        </a:defRPr>
      </a:lvl2pPr>
      <a:lvl3pPr marL="1143000" indent="-274320" algn="l" defTabSz="914400" rtl="0" eaLnBrk="1" latinLnBrk="0" hangingPunct="1">
        <a:spcBef>
          <a:spcPct val="20000"/>
        </a:spcBef>
        <a:buFont typeface="Arial" pitchFamily="34" charset="0"/>
        <a:buChar char="•"/>
        <a:defRPr sz="2400" kern="1200">
          <a:solidFill>
            <a:schemeClr val="tx1"/>
          </a:solidFill>
          <a:latin typeface="Palatino"/>
          <a:ea typeface="+mn-ea"/>
          <a:cs typeface="Palatino"/>
        </a:defRPr>
      </a:lvl3pPr>
      <a:lvl4pPr marL="1600200" indent="-274320" algn="l" defTabSz="914400" rtl="0" eaLnBrk="1" latinLnBrk="0" hangingPunct="1">
        <a:spcBef>
          <a:spcPct val="20000"/>
        </a:spcBef>
        <a:buFont typeface="Arial" pitchFamily="34" charset="0"/>
        <a:buChar char="–"/>
        <a:defRPr sz="2000" kern="1200">
          <a:solidFill>
            <a:schemeClr val="tx1"/>
          </a:solidFill>
          <a:latin typeface="Palatino"/>
          <a:ea typeface="+mn-ea"/>
          <a:cs typeface="Palatino"/>
        </a:defRPr>
      </a:lvl4pPr>
      <a:lvl5pPr marL="2057400" indent="-274320" algn="l" defTabSz="914400" rtl="0" eaLnBrk="1" latinLnBrk="0" hangingPunct="1">
        <a:spcBef>
          <a:spcPct val="20000"/>
        </a:spcBef>
        <a:buFont typeface="Arial" pitchFamily="34" charset="0"/>
        <a:buChar char="»"/>
        <a:defRPr sz="2000" kern="1200">
          <a:solidFill>
            <a:schemeClr val="tx1"/>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bit.ly/SU8jea"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E-Science Institute Capstone</a:t>
            </a:r>
            <a:endParaRPr lang="en-US" dirty="0"/>
          </a:p>
        </p:txBody>
      </p:sp>
      <p:sp>
        <p:nvSpPr>
          <p:cNvPr id="3" name="Subtitle 2"/>
          <p:cNvSpPr>
            <a:spLocks noGrp="1"/>
          </p:cNvSpPr>
          <p:nvPr>
            <p:ph type="subTitle" idx="1"/>
          </p:nvPr>
        </p:nvSpPr>
        <p:spPr/>
        <p:txBody>
          <a:bodyPr/>
          <a:lstStyle/>
          <a:p>
            <a:endParaRPr lang="en-US" dirty="0" smtClean="0"/>
          </a:p>
          <a:p>
            <a:r>
              <a:rPr lang="en-US" dirty="0" smtClean="0"/>
              <a:t>Arlington, VA</a:t>
            </a:r>
          </a:p>
          <a:p>
            <a:r>
              <a:rPr lang="en-US" dirty="0" smtClean="0"/>
              <a:t>December 12-13, 2012</a:t>
            </a:r>
            <a:endParaRPr lang="en-US" dirty="0"/>
          </a:p>
        </p:txBody>
      </p:sp>
      <p:sp>
        <p:nvSpPr>
          <p:cNvPr id="7" name="Slide Number Placeholder 6"/>
          <p:cNvSpPr>
            <a:spLocks noGrp="1"/>
          </p:cNvSpPr>
          <p:nvPr>
            <p:ph type="sldNum" sz="quarter" idx="12"/>
          </p:nvPr>
        </p:nvSpPr>
        <p:spPr/>
        <p:txBody>
          <a:bodyPr/>
          <a:lstStyle/>
          <a:p>
            <a:fld id="{590588B0-950F-4698-A9D3-92B1DEB3BF10}" type="slidenum">
              <a:rPr lang="en-US" smtClean="0"/>
              <a:pPr/>
              <a:t>1</a:t>
            </a:fld>
            <a:endParaRPr lang="en-US"/>
          </a:p>
        </p:txBody>
      </p:sp>
    </p:spTree>
    <p:extLst>
      <p:ext uri="{BB962C8B-B14F-4D97-AF65-F5344CB8AC3E}">
        <p14:creationId xmlns:p14="http://schemas.microsoft.com/office/powerpoint/2010/main" val="22593866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ea typeface="+mj-ea"/>
              </a:rPr>
              <a:t>BREAK </a:t>
            </a:r>
            <a:endParaRPr lang="en-US" dirty="0">
              <a:ea typeface="+mj-ea"/>
            </a:endParaRPr>
          </a:p>
        </p:txBody>
      </p:sp>
      <p:sp>
        <p:nvSpPr>
          <p:cNvPr id="3" name="Subtitle 2"/>
          <p:cNvSpPr>
            <a:spLocks noGrp="1"/>
          </p:cNvSpPr>
          <p:nvPr>
            <p:ph type="body" idx="1"/>
          </p:nvPr>
        </p:nvSpPr>
        <p:spPr/>
        <p:txBody>
          <a:bodyPr rtlCol="0">
            <a:normAutofit/>
          </a:bodyPr>
          <a:lstStyle/>
          <a:p>
            <a:pPr eaLnBrk="1" fontAlgn="auto" hangingPunct="1">
              <a:spcAft>
                <a:spcPts val="0"/>
              </a:spcAft>
              <a:defRPr/>
            </a:pPr>
            <a:r>
              <a:rPr lang="en-US" dirty="0" smtClean="0">
                <a:ea typeface="+mn-ea"/>
              </a:rPr>
              <a:t>10:30-10:45 AM</a:t>
            </a:r>
            <a:endParaRPr lang="en-US" dirty="0">
              <a:ea typeface="+mn-ea"/>
            </a:endParaRPr>
          </a:p>
        </p:txBody>
      </p:sp>
      <p:sp>
        <p:nvSpPr>
          <p:cNvPr id="7" name="Slide Number Placeholder 6"/>
          <p:cNvSpPr>
            <a:spLocks noGrp="1"/>
          </p:cNvSpPr>
          <p:nvPr>
            <p:ph type="sldNum" sz="quarter" idx="4294967295"/>
          </p:nvPr>
        </p:nvSpPr>
        <p:spPr>
          <a:xfrm>
            <a:off x="7543800" y="6248400"/>
            <a:ext cx="1143000" cy="365125"/>
          </a:xfrm>
          <a:prstGeom prst="rect">
            <a:avLst/>
          </a:prstGeom>
        </p:spPr>
        <p:txBody>
          <a:bodyPr/>
          <a:lstStyle/>
          <a:p>
            <a:pPr>
              <a:defRPr/>
            </a:pPr>
            <a:fld id="{A23F23BC-517C-4637-A810-E1B8790C76C0}" type="slidenum">
              <a:rPr lang="en-US"/>
              <a:pPr>
                <a:defRPr/>
              </a:pPr>
              <a:t>10</a:t>
            </a:fld>
            <a:endParaRPr lang="en-US"/>
          </a:p>
        </p:txBody>
      </p:sp>
    </p:spTree>
    <p:extLst>
      <p:ext uri="{BB962C8B-B14F-4D97-AF65-F5344CB8AC3E}">
        <p14:creationId xmlns:p14="http://schemas.microsoft.com/office/powerpoint/2010/main" val="3798645292"/>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Adjourn</a:t>
            </a:r>
            <a:endParaRPr lang="en-US" dirty="0"/>
          </a:p>
        </p:txBody>
      </p:sp>
      <p:sp>
        <p:nvSpPr>
          <p:cNvPr id="4" name="Content Placeholder 3"/>
          <p:cNvSpPr>
            <a:spLocks noGrp="1"/>
          </p:cNvSpPr>
          <p:nvPr>
            <p:ph type="body" idx="1"/>
          </p:nvPr>
        </p:nvSpPr>
        <p:spPr/>
        <p:txBody>
          <a:bodyPr>
            <a:normAutofit/>
          </a:bodyPr>
          <a:lstStyle/>
          <a:p>
            <a:pPr marL="68580" indent="0">
              <a:buNone/>
            </a:pPr>
            <a:r>
              <a:rPr lang="en-US" dirty="0" smtClean="0"/>
              <a:t>Thank you</a:t>
            </a:r>
          </a:p>
        </p:txBody>
      </p:sp>
    </p:spTree>
    <p:extLst>
      <p:ext uri="{BB962C8B-B14F-4D97-AF65-F5344CB8AC3E}">
        <p14:creationId xmlns:p14="http://schemas.microsoft.com/office/powerpoint/2010/main" val="200517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ea typeface="+mj-ea"/>
              </a:rPr>
              <a:t>Todd Grappone, UCLA</a:t>
            </a:r>
            <a:endParaRPr lang="en-US" dirty="0">
              <a:ea typeface="+mj-ea"/>
            </a:endParaRPr>
          </a:p>
        </p:txBody>
      </p:sp>
      <p:sp>
        <p:nvSpPr>
          <p:cNvPr id="3" name="Subtitle 2"/>
          <p:cNvSpPr>
            <a:spLocks noGrp="1"/>
          </p:cNvSpPr>
          <p:nvPr>
            <p:ph type="body" idx="1"/>
          </p:nvPr>
        </p:nvSpPr>
        <p:spPr/>
        <p:txBody>
          <a:bodyPr rtlCol="0">
            <a:normAutofit/>
          </a:bodyPr>
          <a:lstStyle/>
          <a:p>
            <a:pPr eaLnBrk="1" fontAlgn="auto" hangingPunct="1">
              <a:spcAft>
                <a:spcPts val="0"/>
              </a:spcAft>
              <a:defRPr/>
            </a:pPr>
            <a:endParaRPr lang="en-US" dirty="0" smtClean="0">
              <a:ea typeface="+mn-ea"/>
            </a:endParaRPr>
          </a:p>
          <a:p>
            <a:pPr eaLnBrk="1" fontAlgn="auto" hangingPunct="1">
              <a:spcAft>
                <a:spcPts val="0"/>
              </a:spcAft>
              <a:defRPr/>
            </a:pPr>
            <a:r>
              <a:rPr lang="en-US" dirty="0" smtClean="0"/>
              <a:t>Perspectives from a Past </a:t>
            </a:r>
            <a:r>
              <a:rPr lang="en-US" dirty="0"/>
              <a:t>P</a:t>
            </a:r>
            <a:r>
              <a:rPr lang="en-US" dirty="0" smtClean="0"/>
              <a:t>articipant </a:t>
            </a:r>
            <a:endParaRPr lang="en-US" dirty="0">
              <a:ea typeface="+mn-ea"/>
            </a:endParaRPr>
          </a:p>
        </p:txBody>
      </p:sp>
      <p:sp>
        <p:nvSpPr>
          <p:cNvPr id="7" name="Slide Number Placeholder 6"/>
          <p:cNvSpPr>
            <a:spLocks noGrp="1"/>
          </p:cNvSpPr>
          <p:nvPr>
            <p:ph type="sldNum" sz="quarter" idx="4294967295"/>
          </p:nvPr>
        </p:nvSpPr>
        <p:spPr>
          <a:xfrm>
            <a:off x="7543800" y="6248400"/>
            <a:ext cx="1143000" cy="365125"/>
          </a:xfrm>
          <a:prstGeom prst="rect">
            <a:avLst/>
          </a:prstGeom>
        </p:spPr>
        <p:txBody>
          <a:bodyPr/>
          <a:lstStyle/>
          <a:p>
            <a:pPr>
              <a:defRPr/>
            </a:pPr>
            <a:fld id="{A23F23BC-517C-4637-A810-E1B8790C76C0}" type="slidenum">
              <a:rPr lang="en-US"/>
              <a:pPr>
                <a:defRPr/>
              </a:pPr>
              <a:t>11</a:t>
            </a:fld>
            <a:endParaRPr lang="en-US"/>
          </a:p>
        </p:txBody>
      </p:sp>
    </p:spTree>
    <p:extLst>
      <p:ext uri="{BB962C8B-B14F-4D97-AF65-F5344CB8AC3E}">
        <p14:creationId xmlns:p14="http://schemas.microsoft.com/office/powerpoint/2010/main" val="38084475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Capstone Roadmap</a:t>
            </a:r>
            <a:endParaRPr lang="en-US" dirty="0"/>
          </a:p>
        </p:txBody>
      </p:sp>
      <p:sp>
        <p:nvSpPr>
          <p:cNvPr id="7" name="Text Placeholder 6"/>
          <p:cNvSpPr>
            <a:spLocks noGrp="1"/>
          </p:cNvSpPr>
          <p:nvPr>
            <p:ph type="body" idx="1"/>
          </p:nvPr>
        </p:nvSpPr>
        <p:spPr/>
        <p:txBody>
          <a:bodyPr/>
          <a:lstStyle/>
          <a:p>
            <a:r>
              <a:rPr lang="en-US" dirty="0" smtClean="0"/>
              <a:t>Capstone Agenda </a:t>
            </a:r>
            <a:endParaRPr lang="en-US" dirty="0"/>
          </a:p>
        </p:txBody>
      </p:sp>
      <p:sp>
        <p:nvSpPr>
          <p:cNvPr id="8" name="Content Placeholder 7"/>
          <p:cNvSpPr>
            <a:spLocks noGrp="1"/>
          </p:cNvSpPr>
          <p:nvPr>
            <p:ph sz="half" idx="2"/>
          </p:nvPr>
        </p:nvSpPr>
        <p:spPr>
          <a:xfrm>
            <a:off x="457200" y="2174875"/>
            <a:ext cx="4114800" cy="3951288"/>
          </a:xfrm>
        </p:spPr>
        <p:txBody>
          <a:bodyPr>
            <a:normAutofit/>
          </a:bodyPr>
          <a:lstStyle/>
          <a:p>
            <a:r>
              <a:rPr lang="en-US" sz="2300" dirty="0" smtClean="0">
                <a:solidFill>
                  <a:srgbClr val="7030A0"/>
                </a:solidFill>
              </a:rPr>
              <a:t>Research Life </a:t>
            </a:r>
            <a:r>
              <a:rPr lang="en-US" sz="2300" dirty="0">
                <a:solidFill>
                  <a:srgbClr val="7030A0"/>
                </a:solidFill>
              </a:rPr>
              <a:t>C</a:t>
            </a:r>
            <a:r>
              <a:rPr lang="en-US" sz="2300" dirty="0" smtClean="0">
                <a:solidFill>
                  <a:srgbClr val="7030A0"/>
                </a:solidFill>
              </a:rPr>
              <a:t>ycle and Building </a:t>
            </a:r>
            <a:r>
              <a:rPr lang="en-US" sz="2300" dirty="0">
                <a:solidFill>
                  <a:srgbClr val="7030A0"/>
                </a:solidFill>
              </a:rPr>
              <a:t>B</a:t>
            </a:r>
            <a:r>
              <a:rPr lang="en-US" sz="2300" dirty="0" smtClean="0">
                <a:solidFill>
                  <a:srgbClr val="7030A0"/>
                </a:solidFill>
              </a:rPr>
              <a:t>locks</a:t>
            </a:r>
          </a:p>
          <a:p>
            <a:r>
              <a:rPr lang="en-US" sz="2300" dirty="0" smtClean="0"/>
              <a:t>Strategic Agenda development, Sec I and II</a:t>
            </a:r>
          </a:p>
          <a:p>
            <a:r>
              <a:rPr lang="en-US" sz="2300" dirty="0" smtClean="0"/>
              <a:t>Collaboration Opportunities</a:t>
            </a:r>
          </a:p>
          <a:p>
            <a:r>
              <a:rPr lang="en-US" sz="2300" dirty="0" smtClean="0"/>
              <a:t>Strategic Agenda development, Sec III and IV</a:t>
            </a:r>
          </a:p>
          <a:p>
            <a:r>
              <a:rPr lang="en-US" sz="2300" dirty="0" smtClean="0"/>
              <a:t>Next steps </a:t>
            </a:r>
            <a:endParaRPr lang="en-US" sz="2300" dirty="0"/>
          </a:p>
        </p:txBody>
      </p:sp>
      <p:sp>
        <p:nvSpPr>
          <p:cNvPr id="9" name="Text Placeholder 8"/>
          <p:cNvSpPr>
            <a:spLocks noGrp="1"/>
          </p:cNvSpPr>
          <p:nvPr>
            <p:ph type="body" sz="quarter" idx="3"/>
          </p:nvPr>
        </p:nvSpPr>
        <p:spPr/>
        <p:txBody>
          <a:bodyPr/>
          <a:lstStyle/>
          <a:p>
            <a:r>
              <a:rPr lang="en-US" dirty="0" smtClean="0"/>
              <a:t>Strategic Agenda </a:t>
            </a:r>
            <a:endParaRPr lang="en-US" dirty="0"/>
          </a:p>
        </p:txBody>
      </p:sp>
      <p:sp>
        <p:nvSpPr>
          <p:cNvPr id="10" name="Content Placeholder 9"/>
          <p:cNvSpPr>
            <a:spLocks noGrp="1"/>
          </p:cNvSpPr>
          <p:nvPr>
            <p:ph sz="quarter" idx="4"/>
          </p:nvPr>
        </p:nvSpPr>
        <p:spPr/>
        <p:txBody>
          <a:bodyPr/>
          <a:lstStyle/>
          <a:p>
            <a:pPr marL="582930" indent="-514350">
              <a:buFont typeface="+mj-lt"/>
              <a:buAutoNum type="romanUcPeriod"/>
            </a:pPr>
            <a:r>
              <a:rPr lang="en-US" dirty="0" smtClean="0">
                <a:solidFill>
                  <a:srgbClr val="7030A0"/>
                </a:solidFill>
              </a:rPr>
              <a:t>Background</a:t>
            </a:r>
          </a:p>
          <a:p>
            <a:pPr marL="582930" indent="-514350">
              <a:buFont typeface="+mj-lt"/>
              <a:buAutoNum type="romanUcPeriod"/>
            </a:pPr>
            <a:r>
              <a:rPr lang="en-US" dirty="0" smtClean="0"/>
              <a:t>Opportunities to align with strategic priorities</a:t>
            </a:r>
          </a:p>
          <a:p>
            <a:pPr marL="582930" indent="-514350">
              <a:buFont typeface="+mj-lt"/>
              <a:buAutoNum type="romanUcPeriod"/>
            </a:pPr>
            <a:r>
              <a:rPr lang="en-US" dirty="0" smtClean="0"/>
              <a:t>Risk assessment of opportunities</a:t>
            </a:r>
          </a:p>
          <a:p>
            <a:pPr marL="582930" indent="-514350">
              <a:buFont typeface="+mj-lt"/>
              <a:buAutoNum type="romanUcPeriod"/>
            </a:pPr>
            <a:r>
              <a:rPr lang="en-US" dirty="0" smtClean="0"/>
              <a:t>Organizational implications</a:t>
            </a:r>
          </a:p>
          <a:p>
            <a:pPr marL="582930" indent="-514350">
              <a:buFont typeface="+mj-lt"/>
              <a:buAutoNum type="romanUcPeriod"/>
            </a:pPr>
            <a:r>
              <a:rPr lang="en-US" dirty="0" smtClean="0"/>
              <a:t>Next steps </a:t>
            </a:r>
            <a:endParaRPr lang="en-US" dirty="0"/>
          </a:p>
        </p:txBody>
      </p:sp>
    </p:spTree>
    <p:extLst>
      <p:ext uri="{BB962C8B-B14F-4D97-AF65-F5344CB8AC3E}">
        <p14:creationId xmlns:p14="http://schemas.microsoft.com/office/powerpoint/2010/main" val="9457654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Research lifecycle framework</a:t>
            </a:r>
            <a:endParaRPr lang="en-US" sz="3600" dirty="0"/>
          </a:p>
        </p:txBody>
      </p:sp>
      <p:sp>
        <p:nvSpPr>
          <p:cNvPr id="3" name="Content Placeholder 2"/>
          <p:cNvSpPr>
            <a:spLocks noGrp="1"/>
          </p:cNvSpPr>
          <p:nvPr>
            <p:ph type="body" idx="1"/>
          </p:nvPr>
        </p:nvSpPr>
        <p:spPr/>
        <p:txBody>
          <a:bodyPr>
            <a:normAutofit/>
          </a:bodyPr>
          <a:lstStyle/>
          <a:p>
            <a:pPr marL="68580" lvl="0" indent="0">
              <a:buNone/>
            </a:pPr>
            <a:r>
              <a:rPr lang="en-US" dirty="0" smtClean="0"/>
              <a:t>11:15 AM</a:t>
            </a:r>
            <a:endParaRPr lang="en-US" dirty="0"/>
          </a:p>
        </p:txBody>
      </p:sp>
    </p:spTree>
    <p:extLst>
      <p:ext uri="{BB962C8B-B14F-4D97-AF65-F5344CB8AC3E}">
        <p14:creationId xmlns:p14="http://schemas.microsoft.com/office/powerpoint/2010/main" val="2169308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Research </a:t>
            </a:r>
            <a:r>
              <a:rPr lang="en-US" sz="3200" b="1" dirty="0" smtClean="0"/>
              <a:t>Life Cycle </a:t>
            </a:r>
            <a:r>
              <a:rPr lang="en-US" sz="3200" b="1" dirty="0"/>
              <a:t>as a </a:t>
            </a:r>
            <a:r>
              <a:rPr lang="en-US" sz="3200" b="1" dirty="0" smtClean="0"/>
              <a:t>Framework </a:t>
            </a:r>
            <a:r>
              <a:rPr lang="en-US" sz="3200" b="1" dirty="0"/>
              <a:t>for the </a:t>
            </a:r>
            <a:r>
              <a:rPr lang="en-US" sz="3200" b="1" dirty="0" smtClean="0"/>
              <a:t>e-Research Strategic Agenda </a:t>
            </a:r>
            <a:endParaRPr lang="en-US" sz="3200" b="1" dirty="0"/>
          </a:p>
        </p:txBody>
      </p:sp>
      <p:sp>
        <p:nvSpPr>
          <p:cNvPr id="4" name="Content Placeholder 3"/>
          <p:cNvSpPr>
            <a:spLocks noGrp="1"/>
          </p:cNvSpPr>
          <p:nvPr>
            <p:ph idx="1"/>
          </p:nvPr>
        </p:nvSpPr>
        <p:spPr/>
        <p:txBody>
          <a:bodyPr>
            <a:normAutofit/>
          </a:bodyPr>
          <a:lstStyle/>
          <a:p>
            <a:pPr marL="68580" indent="0">
              <a:buNone/>
            </a:pPr>
            <a:r>
              <a:rPr lang="en-US" b="1" dirty="0" smtClean="0"/>
              <a:t>Session Goals: </a:t>
            </a:r>
          </a:p>
          <a:p>
            <a:pPr lvl="1"/>
            <a:r>
              <a:rPr lang="en-US" dirty="0" smtClean="0"/>
              <a:t>Information exchange</a:t>
            </a:r>
          </a:p>
          <a:p>
            <a:pPr lvl="1"/>
            <a:r>
              <a:rPr lang="en-US" dirty="0" smtClean="0"/>
              <a:t>Surfacing assumptions, challenges, insights</a:t>
            </a:r>
          </a:p>
          <a:p>
            <a:pPr lvl="1"/>
            <a:r>
              <a:rPr lang="en-US" dirty="0" smtClean="0"/>
              <a:t>Language exploration and clarification</a:t>
            </a:r>
          </a:p>
          <a:p>
            <a:pPr lvl="1"/>
            <a:r>
              <a:rPr lang="en-US" dirty="0" smtClean="0"/>
              <a:t>Contextualize the lifecycle to your workplace</a:t>
            </a:r>
          </a:p>
          <a:p>
            <a:pPr lvl="1"/>
            <a:r>
              <a:rPr lang="en-US" dirty="0" smtClean="0"/>
              <a:t>Understand data stewardship as taking responsibility for activities within the stages of the research lifecycle that involve data</a:t>
            </a:r>
            <a:endParaRPr lang="en-US" dirty="0"/>
          </a:p>
        </p:txBody>
      </p:sp>
    </p:spTree>
    <p:extLst>
      <p:ext uri="{BB962C8B-B14F-4D97-AF65-F5344CB8AC3E}">
        <p14:creationId xmlns:p14="http://schemas.microsoft.com/office/powerpoint/2010/main" val="1977587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e-Science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E-Science is computationally intensive science carried out in highly distributed network environments, such as science that uses immense data sets requiring grid computing or High Performance Computing to process. </a:t>
            </a:r>
          </a:p>
          <a:p>
            <a:pPr>
              <a:buNone/>
            </a:pPr>
            <a:endParaRPr lang="en-US" dirty="0" smtClean="0"/>
          </a:p>
          <a:p>
            <a:pPr>
              <a:buNone/>
            </a:pPr>
            <a:r>
              <a:rPr lang="en-US" dirty="0" smtClean="0"/>
              <a:t>The term sometimes includes technologies that enable distributed collaboration, such as the Access Grid, and is sometimes used as an alternative term for Cyberinfrastructure (e.g. e-Science is the preferred term in the UK).  </a:t>
            </a:r>
          </a:p>
          <a:p>
            <a:pPr>
              <a:buNone/>
            </a:pPr>
            <a:endParaRPr lang="en-US" dirty="0" smtClean="0"/>
          </a:p>
          <a:p>
            <a:pPr>
              <a:buNone/>
            </a:pPr>
            <a:r>
              <a:rPr lang="en-US" dirty="0" smtClean="0"/>
              <a:t>Examples of e-Science research include data mining, and statistical exploration of genome and other –</a:t>
            </a:r>
            <a:r>
              <a:rPr lang="en-US" dirty="0" err="1" smtClean="0"/>
              <a:t>omic</a:t>
            </a:r>
            <a:r>
              <a:rPr lang="en-US" dirty="0" smtClean="0"/>
              <a:t> structures.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Computational Science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Computational science (or scientific computing) involves constructing mathematical models and using quantitative analysis techniques and computers to analyze and solve scientific problems. Typically, it involves the application of computer simulations or other forms of computation to scientific problems. Scientists and engineers develop computer software to model systems being studied and run these programs with various sets of input parameters. The models often require very large-scale computation (see Grid Computing and High Performance Computing) and are often executed on supercomputers or distributed computing platforms. </a:t>
            </a:r>
          </a:p>
          <a:p>
            <a:pPr>
              <a:buNone/>
            </a:pPr>
            <a:endParaRPr lang="en-US" dirty="0" smtClean="0"/>
          </a:p>
          <a:p>
            <a:pPr>
              <a:buNone/>
            </a:pPr>
            <a:r>
              <a:rPr lang="en-US" dirty="0" smtClean="0"/>
              <a:t>Computational science is distinct from computer science (the study of computation, computers and information processing) and is different from the traditional theoretical and experimental scientific methods. Example problems include modeling of ecosystems or economies, biological pathways, etc.</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e-Research</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The term e-Research here refers to the use of information technology to support existing and new forms of scholarly research in all academic disciplines, including the humanities and social sciences. </a:t>
            </a:r>
          </a:p>
          <a:p>
            <a:pPr>
              <a:buNone/>
            </a:pPr>
            <a:endParaRPr lang="en-US" dirty="0" smtClean="0"/>
          </a:p>
          <a:p>
            <a:pPr>
              <a:buNone/>
            </a:pPr>
            <a:r>
              <a:rPr lang="en-US" dirty="0" smtClean="0"/>
              <a:t>E-research encompasses computational and e-science, cyberinfrastructure and data curation. E-Research projects often make use of grid computing or other advanced technologies, and are usually data intensive, but the concept also includes research performed digitally at any scale. </a:t>
            </a:r>
          </a:p>
          <a:p>
            <a:pPr>
              <a:buNone/>
            </a:pPr>
            <a:endParaRPr lang="en-US" dirty="0" smtClean="0"/>
          </a:p>
          <a:p>
            <a:pPr>
              <a:buNone/>
            </a:pPr>
            <a:r>
              <a:rPr lang="en-US" dirty="0" smtClean="0"/>
              <a:t>E-research is useful here as a way to bridge the concept of e-science to other fields such as social science and the humanities. Just as e-science applies large-scale computing to processing vast amounts of scientific research data, e-research could include studies of large linguistic corpuses in the humanities, or integrated social policy analyses in the social sciences.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Cyberinfrastructure</a:t>
            </a:r>
            <a:endParaRPr lang="en-US" dirty="0" smtClean="0"/>
          </a:p>
        </p:txBody>
      </p:sp>
      <p:sp>
        <p:nvSpPr>
          <p:cNvPr id="3" name="Content Placeholder 2"/>
          <p:cNvSpPr>
            <a:spLocks noGrp="1"/>
          </p:cNvSpPr>
          <p:nvPr>
            <p:ph idx="1"/>
          </p:nvPr>
        </p:nvSpPr>
        <p:spPr/>
        <p:txBody>
          <a:bodyPr>
            <a:normAutofit fontScale="55000" lnSpcReduction="20000"/>
          </a:bodyPr>
          <a:lstStyle/>
          <a:p>
            <a:pPr>
              <a:buNone/>
            </a:pPr>
            <a:r>
              <a:rPr lang="en-US" dirty="0" smtClean="0"/>
              <a:t>Cyberinfrastructure (or CI) describes research environments that support advanced data  acquisition, data storage, data management, data integration, data mining, data visualization and other computing and information processing services distributed over the Internet beyond the scope of a single institution. </a:t>
            </a:r>
          </a:p>
          <a:p>
            <a:endParaRPr lang="en-US" dirty="0" smtClean="0"/>
          </a:p>
          <a:p>
            <a:pPr>
              <a:buNone/>
            </a:pPr>
            <a:r>
              <a:rPr lang="en-US" dirty="0" smtClean="0"/>
              <a:t>In scientific usage, cyberinfrastructure is a technological strategy for efficiently connecting laboratories, data, computers, and people with the goal of enabling novel scientific theories and knowledge. The term “cyberinfrastructure” was coined in the U.S. and other countries have different terms for this type of technological infrastructure.</a:t>
            </a:r>
          </a:p>
          <a:p>
            <a:pPr>
              <a:buNone/>
            </a:pPr>
            <a:endParaRPr lang="en-US" dirty="0" smtClean="0"/>
          </a:p>
          <a:p>
            <a:pPr>
              <a:buNone/>
            </a:pPr>
            <a:r>
              <a:rPr lang="en-US" dirty="0" smtClean="0"/>
              <a:t>Cyberinfrastructure now often includes systems for managing, archiving and preserving data, in addition to data processing, and so can include digital libraries and archives and the software and hardware to support them.</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Digital Data Curation</a:t>
            </a:r>
            <a:endParaRPr lang="en-US" dirty="0" smtClean="0"/>
          </a:p>
        </p:txBody>
      </p:sp>
      <p:sp>
        <p:nvSpPr>
          <p:cNvPr id="3" name="Content Placeholder 2"/>
          <p:cNvSpPr>
            <a:spLocks noGrp="1"/>
          </p:cNvSpPr>
          <p:nvPr>
            <p:ph idx="1"/>
          </p:nvPr>
        </p:nvSpPr>
        <p:spPr>
          <a:xfrm>
            <a:off x="457200" y="1600200"/>
            <a:ext cx="8382000" cy="4525963"/>
          </a:xfrm>
        </p:spPr>
        <p:txBody>
          <a:bodyPr>
            <a:normAutofit fontScale="70000" lnSpcReduction="20000"/>
          </a:bodyPr>
          <a:lstStyle/>
          <a:p>
            <a:pPr>
              <a:buNone/>
            </a:pPr>
            <a:r>
              <a:rPr lang="en-US" b="1" dirty="0" smtClean="0"/>
              <a:t>Data curation </a:t>
            </a:r>
            <a:r>
              <a:rPr lang="en-US" dirty="0" smtClean="0"/>
              <a:t>refers to the value-added activities and features that stewards of digital content engage in to make digital content meaningful or useful. The data portion of this term sometimes refers specifically to research data (the outcomes of conducting research) and sometimes to digital content of any kind.</a:t>
            </a:r>
          </a:p>
          <a:p>
            <a:pPr>
              <a:buNone/>
            </a:pPr>
            <a:endParaRPr lang="en-US" dirty="0" smtClean="0"/>
          </a:p>
          <a:p>
            <a:pPr>
              <a:buNone/>
            </a:pPr>
            <a:r>
              <a:rPr lang="en-US" b="1" dirty="0" smtClean="0"/>
              <a:t>Digital curation </a:t>
            </a:r>
            <a:r>
              <a:rPr lang="en-US" dirty="0" smtClean="0"/>
              <a:t>includes digital preservation data curation, as initially defined by the Digital Curation Center of the UK when it was founded. This term encompasses the full lifecycle of digital content management: selection, preservation, maintenance, collection and archiving of digital assets. Digital curation is generally referred to the process of establishing and developing long term repositories of digital assets for current and future reference by researchers, scientists, historians, and scholars.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DuraSpace</a:t>
            </a:r>
            <a:endParaRPr lang="en-US" dirty="0"/>
          </a:p>
        </p:txBody>
      </p:sp>
      <p:pic>
        <p:nvPicPr>
          <p:cNvPr id="7" name="Content Placeholder 6" descr="umbrella.png"/>
          <p:cNvPicPr>
            <a:picLocks noGrp="1" noChangeAspect="1"/>
          </p:cNvPicPr>
          <p:nvPr>
            <p:ph idx="1"/>
          </p:nvPr>
        </p:nvPicPr>
        <p:blipFill>
          <a:blip r:embed="rId2"/>
          <a:srcRect l="-56071" r="-56071"/>
          <a:stretch>
            <a:fillRect/>
          </a:stretch>
        </p:blipFill>
        <p:spPr>
          <a:xfrm rot="1488004">
            <a:off x="398934" y="1148199"/>
            <a:ext cx="8229600" cy="4267200"/>
          </a:xfrm>
        </p:spPr>
      </p:pic>
      <p:pic>
        <p:nvPicPr>
          <p:cNvPr id="4" name="Picture 8" descr="duracloud_logo_horiz_300.png"/>
          <p:cNvPicPr>
            <a:picLocks noChangeAspect="1"/>
          </p:cNvPicPr>
          <p:nvPr/>
        </p:nvPicPr>
        <p:blipFill>
          <a:blip r:embed="rId3"/>
          <a:srcRect/>
          <a:stretch>
            <a:fillRect/>
          </a:stretch>
        </p:blipFill>
        <p:spPr bwMode="auto">
          <a:xfrm>
            <a:off x="4038600" y="5029200"/>
            <a:ext cx="2895600" cy="1039812"/>
          </a:xfrm>
          <a:prstGeom prst="rect">
            <a:avLst/>
          </a:prstGeom>
          <a:noFill/>
          <a:ln w="9525">
            <a:noFill/>
            <a:miter lim="800000"/>
            <a:headEnd/>
            <a:tailEnd/>
          </a:ln>
        </p:spPr>
      </p:pic>
      <p:pic>
        <p:nvPicPr>
          <p:cNvPr id="5" name="Picture 8" descr="logo_vert_color.tif"/>
          <p:cNvPicPr>
            <a:picLocks noChangeAspect="1"/>
          </p:cNvPicPr>
          <p:nvPr/>
        </p:nvPicPr>
        <p:blipFill>
          <a:blip r:embed="rId4"/>
          <a:srcRect l="22917" t="25002" r="22916" b="25002"/>
          <a:stretch>
            <a:fillRect/>
          </a:stretch>
        </p:blipFill>
        <p:spPr bwMode="auto">
          <a:xfrm>
            <a:off x="4953000" y="3200400"/>
            <a:ext cx="1981200" cy="1828800"/>
          </a:xfrm>
          <a:prstGeom prst="rect">
            <a:avLst/>
          </a:prstGeom>
          <a:noFill/>
          <a:ln w="9525">
            <a:noFill/>
            <a:miter lim="800000"/>
            <a:headEnd/>
            <a:tailEnd/>
          </a:ln>
        </p:spPr>
      </p:pic>
      <p:pic>
        <p:nvPicPr>
          <p:cNvPr id="6" name="Picture 9" descr="fedora logo_vertical_white_800_1005.png"/>
          <p:cNvPicPr>
            <a:picLocks noChangeAspect="1"/>
          </p:cNvPicPr>
          <p:nvPr/>
        </p:nvPicPr>
        <p:blipFill>
          <a:blip r:embed="rId5"/>
          <a:srcRect/>
          <a:stretch>
            <a:fillRect/>
          </a:stretch>
        </p:blipFill>
        <p:spPr bwMode="auto">
          <a:xfrm>
            <a:off x="2743200" y="3505200"/>
            <a:ext cx="1528763" cy="1919288"/>
          </a:xfrm>
          <a:prstGeom prst="rect">
            <a:avLst/>
          </a:prstGeom>
          <a:noFill/>
          <a:ln w="9525">
            <a:noFill/>
            <a:miter lim="800000"/>
            <a:headEnd/>
            <a:tailEnd/>
          </a:ln>
        </p:spPr>
      </p:pic>
    </p:spTree>
    <p:extLst>
      <p:ext uri="{BB962C8B-B14F-4D97-AF65-F5344CB8AC3E}">
        <p14:creationId xmlns:p14="http://schemas.microsoft.com/office/powerpoint/2010/main" val="4291460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Research Life Cycle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life cycle approach observes each stages of a process, to understand the overall process better. The research life cycle begins with the conception of a research project (hypothesis), continues through its methodology design and data collection, analysis, and finally publication and archiving of research outputs (e.g. articles, datasets, software, models, etc.). </a:t>
            </a:r>
          </a:p>
          <a:p>
            <a:pPr>
              <a:buNone/>
            </a:pPr>
            <a:endParaRPr lang="en-US" dirty="0" smtClean="0"/>
          </a:p>
          <a:p>
            <a:pPr>
              <a:buNone/>
            </a:pPr>
            <a:r>
              <a:rPr lang="en-US" dirty="0" smtClean="0"/>
              <a:t>Understanding the research life cycle helps libraries identify who in involved and what information is produced or transformed during each phase of the project.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ata Life Cycle diagram.png"/>
          <p:cNvPicPr>
            <a:picLocks noGrp="1" noChangeAspect="1"/>
          </p:cNvPicPr>
          <p:nvPr>
            <p:ph idx="1"/>
          </p:nvPr>
        </p:nvPicPr>
        <p:blipFill>
          <a:blip r:embed="rId2" cstate="print"/>
          <a:srcRect r="-293" b="26667"/>
          <a:stretch>
            <a:fillRect/>
          </a:stretch>
        </p:blipFill>
        <p:spPr>
          <a:xfrm>
            <a:off x="228600" y="1752600"/>
            <a:ext cx="8763000" cy="4016375"/>
          </a:xfrm>
        </p:spPr>
      </p:pic>
      <p:sp>
        <p:nvSpPr>
          <p:cNvPr id="3" name="Title 1"/>
          <p:cNvSpPr>
            <a:spLocks noGrp="1"/>
          </p:cNvSpPr>
          <p:nvPr>
            <p:ph type="title"/>
          </p:nvPr>
        </p:nvSpPr>
        <p:spPr>
          <a:xfrm>
            <a:off x="457200" y="274638"/>
            <a:ext cx="8229600" cy="1143000"/>
          </a:xfrm>
        </p:spPr>
        <p:txBody>
          <a:bodyPr>
            <a:normAutofit/>
          </a:bodyPr>
          <a:lstStyle/>
          <a:p>
            <a:r>
              <a:rPr lang="en-US" b="1" dirty="0" smtClean="0"/>
              <a:t>Research (Data) Life Cycle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7" descr="block.jpg"/>
          <p:cNvPicPr>
            <a:picLocks noChangeAspect="1"/>
          </p:cNvPicPr>
          <p:nvPr/>
        </p:nvPicPr>
        <p:blipFill>
          <a:blip r:embed="rId3" cstate="print">
            <a:extLst>
              <a:ext uri="{28A0092B-C50C-407E-A947-70E740481C1C}">
                <a14:useLocalDpi xmlns:a14="http://schemas.microsoft.com/office/drawing/2010/main" val="0"/>
              </a:ext>
            </a:extLst>
          </a:blip>
          <a:srcRect l="-46429" r="-46429"/>
          <a:stretch>
            <a:fillRect/>
          </a:stretch>
        </p:blipFill>
        <p:spPr>
          <a:xfrm>
            <a:off x="2743200" y="0"/>
            <a:ext cx="3657600" cy="1896533"/>
          </a:xfrm>
          <a:prstGeom prst="rect">
            <a:avLst/>
          </a:prstGeom>
        </p:spPr>
      </p:pic>
      <p:sp>
        <p:nvSpPr>
          <p:cNvPr id="2" name="Title 1"/>
          <p:cNvSpPr>
            <a:spLocks noGrp="1"/>
          </p:cNvSpPr>
          <p:nvPr>
            <p:ph type="title"/>
          </p:nvPr>
        </p:nvSpPr>
        <p:spPr/>
        <p:txBody>
          <a:bodyPr/>
          <a:lstStyle/>
          <a:p>
            <a:r>
              <a:rPr lang="en-US" dirty="0" smtClean="0"/>
              <a:t>Building Blocks</a:t>
            </a:r>
            <a:endParaRPr lang="en-US" dirty="0"/>
          </a:p>
        </p:txBody>
      </p:sp>
      <p:pic>
        <p:nvPicPr>
          <p:cNvPr id="8" name="Content Placeholder 7" descr="block.jpg"/>
          <p:cNvPicPr>
            <a:picLocks noGrp="1" noChangeAspect="1"/>
          </p:cNvPicPr>
          <p:nvPr>
            <p:ph idx="1"/>
          </p:nvPr>
        </p:nvPicPr>
        <p:blipFill>
          <a:blip r:embed="rId3" cstate="print">
            <a:extLst>
              <a:ext uri="{28A0092B-C50C-407E-A947-70E740481C1C}">
                <a14:useLocalDpi xmlns:a14="http://schemas.microsoft.com/office/drawing/2010/main" val="0"/>
              </a:ext>
            </a:extLst>
          </a:blip>
          <a:srcRect l="-46429" r="-46429"/>
          <a:stretch>
            <a:fillRect/>
          </a:stretch>
        </p:blipFill>
        <p:spPr>
          <a:xfrm>
            <a:off x="1676400" y="1828800"/>
            <a:ext cx="3657600" cy="1896533"/>
          </a:xfrm>
        </p:spPr>
      </p:pic>
      <p:pic>
        <p:nvPicPr>
          <p:cNvPr id="9" name="Content Placeholder 7" descr="block.jpg"/>
          <p:cNvPicPr>
            <a:picLocks noChangeAspect="1"/>
          </p:cNvPicPr>
          <p:nvPr/>
        </p:nvPicPr>
        <p:blipFill>
          <a:blip r:embed="rId3" cstate="print">
            <a:extLst>
              <a:ext uri="{28A0092B-C50C-407E-A947-70E740481C1C}">
                <a14:useLocalDpi xmlns:a14="http://schemas.microsoft.com/office/drawing/2010/main" val="0"/>
              </a:ext>
            </a:extLst>
          </a:blip>
          <a:srcRect l="-46429" r="-46429"/>
          <a:stretch>
            <a:fillRect/>
          </a:stretch>
        </p:blipFill>
        <p:spPr>
          <a:xfrm>
            <a:off x="609600" y="3810000"/>
            <a:ext cx="3657600" cy="1896533"/>
          </a:xfrm>
          <a:prstGeom prst="rect">
            <a:avLst/>
          </a:prstGeom>
        </p:spPr>
      </p:pic>
      <p:pic>
        <p:nvPicPr>
          <p:cNvPr id="10" name="Content Placeholder 7" descr="block.jpg"/>
          <p:cNvPicPr>
            <a:picLocks noChangeAspect="1"/>
          </p:cNvPicPr>
          <p:nvPr/>
        </p:nvPicPr>
        <p:blipFill>
          <a:blip r:embed="rId3" cstate="print">
            <a:extLst>
              <a:ext uri="{28A0092B-C50C-407E-A947-70E740481C1C}">
                <a14:useLocalDpi xmlns:a14="http://schemas.microsoft.com/office/drawing/2010/main" val="0"/>
              </a:ext>
            </a:extLst>
          </a:blip>
          <a:srcRect l="-46429" r="-46429"/>
          <a:stretch>
            <a:fillRect/>
          </a:stretch>
        </p:blipFill>
        <p:spPr>
          <a:xfrm>
            <a:off x="4495800" y="3810000"/>
            <a:ext cx="3657600" cy="1896533"/>
          </a:xfrm>
          <a:prstGeom prst="rect">
            <a:avLst/>
          </a:prstGeom>
        </p:spPr>
      </p:pic>
      <p:pic>
        <p:nvPicPr>
          <p:cNvPr id="11" name="Content Placeholder 7" descr="block.jpg"/>
          <p:cNvPicPr>
            <a:picLocks noChangeAspect="1"/>
          </p:cNvPicPr>
          <p:nvPr/>
        </p:nvPicPr>
        <p:blipFill>
          <a:blip r:embed="rId3" cstate="print">
            <a:extLst>
              <a:ext uri="{28A0092B-C50C-407E-A947-70E740481C1C}">
                <a14:useLocalDpi xmlns:a14="http://schemas.microsoft.com/office/drawing/2010/main" val="0"/>
              </a:ext>
            </a:extLst>
          </a:blip>
          <a:srcRect l="-46429" r="-46429"/>
          <a:stretch>
            <a:fillRect/>
          </a:stretch>
        </p:blipFill>
        <p:spPr>
          <a:xfrm>
            <a:off x="3810000" y="1828800"/>
            <a:ext cx="3657600" cy="1896533"/>
          </a:xfrm>
          <a:prstGeom prst="rect">
            <a:avLst/>
          </a:prstGeom>
        </p:spPr>
      </p:pic>
      <p:sp>
        <p:nvSpPr>
          <p:cNvPr id="12" name="TextBox 11"/>
          <p:cNvSpPr txBox="1"/>
          <p:nvPr/>
        </p:nvSpPr>
        <p:spPr>
          <a:xfrm>
            <a:off x="2362200" y="2514600"/>
            <a:ext cx="2209800" cy="646331"/>
          </a:xfrm>
          <a:prstGeom prst="rect">
            <a:avLst/>
          </a:prstGeom>
          <a:noFill/>
        </p:spPr>
        <p:txBody>
          <a:bodyPr wrap="square" rtlCol="0">
            <a:spAutoFit/>
          </a:bodyPr>
          <a:lstStyle/>
          <a:p>
            <a:pPr algn="ctr"/>
            <a:r>
              <a:rPr lang="en-US" dirty="0" smtClean="0"/>
              <a:t>Organizational</a:t>
            </a:r>
          </a:p>
          <a:p>
            <a:pPr algn="ctr"/>
            <a:r>
              <a:rPr lang="en-US" dirty="0" smtClean="0"/>
              <a:t>Change</a:t>
            </a:r>
            <a:endParaRPr lang="en-US" dirty="0"/>
          </a:p>
        </p:txBody>
      </p:sp>
      <p:sp>
        <p:nvSpPr>
          <p:cNvPr id="13" name="TextBox 12"/>
          <p:cNvSpPr txBox="1"/>
          <p:nvPr/>
        </p:nvSpPr>
        <p:spPr>
          <a:xfrm>
            <a:off x="5029200" y="4648200"/>
            <a:ext cx="2209800" cy="369332"/>
          </a:xfrm>
          <a:prstGeom prst="rect">
            <a:avLst/>
          </a:prstGeom>
          <a:noFill/>
        </p:spPr>
        <p:txBody>
          <a:bodyPr wrap="square" rtlCol="0">
            <a:spAutoFit/>
          </a:bodyPr>
          <a:lstStyle/>
          <a:p>
            <a:pPr algn="ctr"/>
            <a:r>
              <a:rPr lang="en-US" dirty="0" smtClean="0"/>
              <a:t>Policy</a:t>
            </a:r>
          </a:p>
        </p:txBody>
      </p:sp>
      <p:sp>
        <p:nvSpPr>
          <p:cNvPr id="14" name="TextBox 13"/>
          <p:cNvSpPr txBox="1"/>
          <p:nvPr/>
        </p:nvSpPr>
        <p:spPr>
          <a:xfrm>
            <a:off x="1295400" y="4572000"/>
            <a:ext cx="2209800" cy="369332"/>
          </a:xfrm>
          <a:prstGeom prst="rect">
            <a:avLst/>
          </a:prstGeom>
          <a:noFill/>
        </p:spPr>
        <p:txBody>
          <a:bodyPr wrap="square" rtlCol="0">
            <a:spAutoFit/>
          </a:bodyPr>
          <a:lstStyle/>
          <a:p>
            <a:pPr algn="ctr"/>
            <a:r>
              <a:rPr lang="en-US" dirty="0" smtClean="0"/>
              <a:t>Sustainability</a:t>
            </a:r>
          </a:p>
        </p:txBody>
      </p:sp>
      <p:sp>
        <p:nvSpPr>
          <p:cNvPr id="15" name="TextBox 14"/>
          <p:cNvSpPr txBox="1"/>
          <p:nvPr/>
        </p:nvSpPr>
        <p:spPr>
          <a:xfrm>
            <a:off x="4495800" y="2667000"/>
            <a:ext cx="2209800" cy="369332"/>
          </a:xfrm>
          <a:prstGeom prst="rect">
            <a:avLst/>
          </a:prstGeom>
          <a:noFill/>
        </p:spPr>
        <p:txBody>
          <a:bodyPr wrap="square" rtlCol="0">
            <a:spAutoFit/>
          </a:bodyPr>
          <a:lstStyle/>
          <a:p>
            <a:pPr algn="ctr"/>
            <a:r>
              <a:rPr lang="en-US" dirty="0" smtClean="0"/>
              <a:t>Collaboration</a:t>
            </a:r>
          </a:p>
        </p:txBody>
      </p:sp>
      <p:pic>
        <p:nvPicPr>
          <p:cNvPr id="16" name="Content Placeholder 7" descr="block.jpg"/>
          <p:cNvPicPr>
            <a:picLocks noChangeAspect="1"/>
          </p:cNvPicPr>
          <p:nvPr/>
        </p:nvPicPr>
        <p:blipFill>
          <a:blip r:embed="rId3" cstate="print">
            <a:extLst>
              <a:ext uri="{28A0092B-C50C-407E-A947-70E740481C1C}">
                <a14:useLocalDpi xmlns:a14="http://schemas.microsoft.com/office/drawing/2010/main" val="0"/>
              </a:ext>
            </a:extLst>
          </a:blip>
          <a:srcRect l="-46429" r="-46429"/>
          <a:stretch>
            <a:fillRect/>
          </a:stretch>
        </p:blipFill>
        <p:spPr>
          <a:xfrm>
            <a:off x="2514600" y="3810000"/>
            <a:ext cx="3657600" cy="1896533"/>
          </a:xfrm>
          <a:prstGeom prst="rect">
            <a:avLst/>
          </a:prstGeom>
        </p:spPr>
      </p:pic>
      <p:sp>
        <p:nvSpPr>
          <p:cNvPr id="3" name="Slide Number Placeholder 2"/>
          <p:cNvSpPr>
            <a:spLocks noGrp="1"/>
          </p:cNvSpPr>
          <p:nvPr>
            <p:ph type="sldNum" sz="quarter" idx="4294967295"/>
          </p:nvPr>
        </p:nvSpPr>
        <p:spPr>
          <a:xfrm>
            <a:off x="8153400" y="6248400"/>
            <a:ext cx="533400" cy="365125"/>
          </a:xfrm>
          <a:prstGeom prst="rect">
            <a:avLst/>
          </a:prstGeom>
        </p:spPr>
        <p:txBody>
          <a:bodyPr/>
          <a:lstStyle/>
          <a:p>
            <a:fld id="{590588B0-950F-4698-A9D3-92B1DEB3BF10}" type="slidenum">
              <a:rPr lang="en-US" smtClean="0"/>
              <a:pPr/>
              <a:t>22</a:t>
            </a:fld>
            <a:endParaRPr lang="en-US" dirty="0"/>
          </a:p>
        </p:txBody>
      </p:sp>
    </p:spTree>
    <p:extLst>
      <p:ext uri="{BB962C8B-B14F-4D97-AF65-F5344CB8AC3E}">
        <p14:creationId xmlns:p14="http://schemas.microsoft.com/office/powerpoint/2010/main" val="17486657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Life Cycle Exercise</a:t>
            </a:r>
            <a:endParaRPr lang="en-US" dirty="0"/>
          </a:p>
        </p:txBody>
      </p:sp>
      <p:sp>
        <p:nvSpPr>
          <p:cNvPr id="3" name="Content Placeholder 2"/>
          <p:cNvSpPr>
            <a:spLocks noGrp="1"/>
          </p:cNvSpPr>
          <p:nvPr>
            <p:ph idx="1"/>
          </p:nvPr>
        </p:nvSpPr>
        <p:spPr>
          <a:xfrm>
            <a:off x="304800" y="1524000"/>
            <a:ext cx="8229600" cy="4572000"/>
          </a:xfrm>
        </p:spPr>
        <p:txBody>
          <a:bodyPr>
            <a:normAutofit fontScale="70000" lnSpcReduction="20000"/>
          </a:bodyPr>
          <a:lstStyle/>
          <a:p>
            <a:pPr marL="68580" indent="0" fontAlgn="base">
              <a:buNone/>
            </a:pPr>
            <a:r>
              <a:rPr lang="en-US" sz="3429" b="1" i="1" dirty="0" smtClean="0"/>
              <a:t>Exercise:</a:t>
            </a:r>
          </a:p>
          <a:p>
            <a:pPr marL="68580" indent="0" fontAlgn="base">
              <a:buNone/>
            </a:pPr>
            <a:endParaRPr lang="en-US" sz="1920" dirty="0" smtClean="0"/>
          </a:p>
          <a:p>
            <a:pPr marL="68580" indent="0" fontAlgn="base">
              <a:buNone/>
            </a:pPr>
            <a:r>
              <a:rPr lang="en-US" dirty="0" smtClean="0"/>
              <a:t>Use blank life cycle worksheets available in your binders (</a:t>
            </a:r>
            <a:r>
              <a:rPr lang="en-US" dirty="0" err="1" smtClean="0"/>
              <a:t>e</a:t>
            </a:r>
            <a:r>
              <a:rPr lang="en-US" dirty="0" smtClean="0"/>
              <a:t>-copy: http://bit.ly/SJjVR5) complete the following exercise:</a:t>
            </a:r>
          </a:p>
          <a:p>
            <a:pPr marL="68580" indent="0" fontAlgn="base">
              <a:buNone/>
            </a:pPr>
            <a:endParaRPr lang="en-US" sz="1920" dirty="0" smtClean="0"/>
          </a:p>
          <a:p>
            <a:pPr lvl="1" fontAlgn="base">
              <a:buFont typeface="Arial"/>
              <a:buChar char="•"/>
            </a:pPr>
            <a:r>
              <a:rPr lang="en-US" b="1" dirty="0" smtClean="0"/>
              <a:t>Team (10 minutes):</a:t>
            </a:r>
            <a:r>
              <a:rPr lang="en-US" dirty="0" smtClean="0"/>
              <a:t> Discuss with your team what you are doing at your institution currently. Include both traditional library services that support science and/or specifically designed </a:t>
            </a:r>
            <a:r>
              <a:rPr lang="en-US" dirty="0" err="1" smtClean="0"/>
              <a:t>e</a:t>
            </a:r>
            <a:r>
              <a:rPr lang="en-US" dirty="0" smtClean="0"/>
              <a:t>-research activities.</a:t>
            </a:r>
          </a:p>
          <a:p>
            <a:pPr lvl="1" fontAlgn="base">
              <a:buFont typeface="Arial"/>
              <a:buChar char="•"/>
            </a:pPr>
            <a:endParaRPr lang="en-US" sz="1143" dirty="0" smtClean="0"/>
          </a:p>
          <a:p>
            <a:pPr lvl="1" fontAlgn="base">
              <a:buFont typeface="Arial"/>
              <a:buChar char="•"/>
            </a:pPr>
            <a:r>
              <a:rPr lang="en-US" b="1" dirty="0" smtClean="0"/>
              <a:t>Table (15 minutes):</a:t>
            </a:r>
            <a:r>
              <a:rPr lang="en-US" dirty="0" smtClean="0"/>
              <a:t> Share with table some of your team’s discussion. </a:t>
            </a:r>
          </a:p>
          <a:p>
            <a:pPr lvl="1" fontAlgn="base">
              <a:buFont typeface="Arial"/>
              <a:buChar char="•"/>
            </a:pPr>
            <a:endParaRPr lang="en-US" sz="1143" dirty="0" smtClean="0"/>
          </a:p>
          <a:p>
            <a:pPr lvl="1" fontAlgn="base">
              <a:buFont typeface="Arial"/>
              <a:buChar char="•"/>
            </a:pPr>
            <a:r>
              <a:rPr lang="en-US" b="1" dirty="0" smtClean="0"/>
              <a:t>Table (20 minutes):</a:t>
            </a:r>
            <a:r>
              <a:rPr lang="en-US" dirty="0" smtClean="0"/>
              <a:t> Brainstorm with table what each team will do in the future.</a:t>
            </a:r>
          </a:p>
          <a:p>
            <a:pPr marL="68580" indent="0">
              <a:buNone/>
            </a:pPr>
            <a:endParaRPr lang="en-US" sz="1920" dirty="0" smtClean="0"/>
          </a:p>
          <a:p>
            <a:pPr marL="68580" indent="0">
              <a:buNone/>
            </a:pPr>
            <a:r>
              <a:rPr lang="en-US" dirty="0"/>
              <a:t>If you aren’t involved in any of the stages, </a:t>
            </a:r>
            <a:r>
              <a:rPr lang="en-US" b="1" dirty="0"/>
              <a:t>where might you become involved? </a:t>
            </a:r>
          </a:p>
          <a:p>
            <a:pPr marL="68580" indent="0">
              <a:buNone/>
            </a:pPr>
            <a:endParaRPr lang="en-US" dirty="0"/>
          </a:p>
        </p:txBody>
      </p:sp>
    </p:spTree>
    <p:extLst>
      <p:ext uri="{BB962C8B-B14F-4D97-AF65-F5344CB8AC3E}">
        <p14:creationId xmlns:p14="http://schemas.microsoft.com/office/powerpoint/2010/main" val="216283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200" b="1" dirty="0"/>
              <a:t>The Research Life Cycle as a Framework for the e-Research Strategic Agenda </a:t>
            </a:r>
            <a:endParaRPr lang="en-US" sz="3200" dirty="0"/>
          </a:p>
        </p:txBody>
      </p:sp>
      <p:sp>
        <p:nvSpPr>
          <p:cNvPr id="4" name="Content Placeholder 3"/>
          <p:cNvSpPr>
            <a:spLocks noGrp="1"/>
          </p:cNvSpPr>
          <p:nvPr>
            <p:ph idx="1"/>
          </p:nvPr>
        </p:nvSpPr>
        <p:spPr>
          <a:xfrm>
            <a:off x="457200" y="2238375"/>
            <a:ext cx="8229600" cy="3629026"/>
          </a:xfrm>
        </p:spPr>
        <p:txBody>
          <a:bodyPr>
            <a:normAutofit/>
          </a:bodyPr>
          <a:lstStyle/>
          <a:p>
            <a:pPr marL="68580" indent="0">
              <a:buNone/>
            </a:pPr>
            <a:r>
              <a:rPr lang="en-US" dirty="0" smtClean="0"/>
              <a:t>Large Group Debrief: </a:t>
            </a:r>
          </a:p>
          <a:p>
            <a:pPr marL="68580" indent="0">
              <a:buNone/>
            </a:pPr>
            <a:endParaRPr lang="en-US" dirty="0" smtClean="0"/>
          </a:p>
          <a:p>
            <a:pPr marL="68580" indent="0">
              <a:buNone/>
            </a:pPr>
            <a:r>
              <a:rPr lang="en-US" dirty="0" smtClean="0"/>
              <a:t>One person from each table share highlights from your small group discussion. </a:t>
            </a:r>
            <a:endParaRPr lang="en-US" b="1" dirty="0" smtClean="0"/>
          </a:p>
          <a:p>
            <a:pPr marL="68580" indent="0">
              <a:buNone/>
            </a:pPr>
            <a:endParaRPr lang="en-US" dirty="0" smtClean="0"/>
          </a:p>
        </p:txBody>
      </p:sp>
    </p:spTree>
    <p:extLst>
      <p:ext uri="{BB962C8B-B14F-4D97-AF65-F5344CB8AC3E}">
        <p14:creationId xmlns:p14="http://schemas.microsoft.com/office/powerpoint/2010/main" val="2013124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a:t>
            </a:r>
            <a:endParaRPr lang="en-US" dirty="0"/>
          </a:p>
        </p:txBody>
      </p:sp>
      <p:sp>
        <p:nvSpPr>
          <p:cNvPr id="3" name="Content Placeholder 2"/>
          <p:cNvSpPr>
            <a:spLocks noGrp="1"/>
          </p:cNvSpPr>
          <p:nvPr>
            <p:ph idx="1"/>
          </p:nvPr>
        </p:nvSpPr>
        <p:spPr/>
        <p:txBody>
          <a:bodyPr/>
          <a:lstStyle/>
          <a:p>
            <a:pPr marL="68580" indent="0">
              <a:buNone/>
            </a:pPr>
            <a:r>
              <a:rPr lang="en-US" dirty="0" smtClean="0"/>
              <a:t>12:15-1:15 pm </a:t>
            </a:r>
          </a:p>
          <a:p>
            <a:pPr marL="68580" indent="0">
              <a:buNone/>
            </a:pPr>
            <a:endParaRPr lang="en-US" dirty="0"/>
          </a:p>
          <a:p>
            <a:pPr marL="68580" indent="0">
              <a:buNone/>
            </a:pPr>
            <a:r>
              <a:rPr lang="en-US" dirty="0" smtClean="0"/>
              <a:t>Lunch </a:t>
            </a:r>
            <a:r>
              <a:rPr lang="en-US" dirty="0"/>
              <a:t>will be served buffet style and eaten in the </a:t>
            </a:r>
            <a:r>
              <a:rPr lang="en-US" dirty="0" smtClean="0"/>
              <a:t>Cavalier Room.</a:t>
            </a:r>
          </a:p>
          <a:p>
            <a:pPr marL="68580" indent="0">
              <a:buNone/>
            </a:pPr>
            <a:endParaRPr lang="en-US" dirty="0"/>
          </a:p>
          <a:p>
            <a:pPr marL="68580" indent="0">
              <a:buNone/>
            </a:pPr>
            <a:endParaRPr lang="en-US" sz="2400" dirty="0" smtClean="0"/>
          </a:p>
          <a:p>
            <a:pPr marL="68580" indent="0">
              <a:buNone/>
            </a:pPr>
            <a:r>
              <a:rPr lang="en-US" sz="2400" dirty="0" smtClean="0"/>
              <a:t>Table groupings are encouraged to continue data life cycle discussions over lunch. </a:t>
            </a:r>
            <a:endParaRPr lang="en-US" sz="2400" dirty="0"/>
          </a:p>
        </p:txBody>
      </p:sp>
    </p:spTree>
    <p:extLst>
      <p:ext uri="{BB962C8B-B14F-4D97-AF65-F5344CB8AC3E}">
        <p14:creationId xmlns:p14="http://schemas.microsoft.com/office/powerpoint/2010/main" val="4128999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Strategic agenda development</a:t>
            </a:r>
            <a:endParaRPr lang="en-US" sz="3600" dirty="0"/>
          </a:p>
        </p:txBody>
      </p:sp>
      <p:sp>
        <p:nvSpPr>
          <p:cNvPr id="3" name="Content Placeholder 2"/>
          <p:cNvSpPr>
            <a:spLocks noGrp="1"/>
          </p:cNvSpPr>
          <p:nvPr>
            <p:ph type="body" idx="1"/>
          </p:nvPr>
        </p:nvSpPr>
        <p:spPr/>
        <p:txBody>
          <a:bodyPr>
            <a:normAutofit/>
          </a:bodyPr>
          <a:lstStyle/>
          <a:p>
            <a:pPr marL="68580" lvl="0" indent="0">
              <a:buNone/>
            </a:pPr>
            <a:endParaRPr lang="en-US" dirty="0"/>
          </a:p>
          <a:p>
            <a:pPr marL="68580" lvl="0" indent="0">
              <a:buNone/>
            </a:pPr>
            <a:r>
              <a:rPr lang="en-US" dirty="0" smtClean="0"/>
              <a:t>December 12, 1:15 pm</a:t>
            </a:r>
            <a:endParaRPr lang="en-US" dirty="0"/>
          </a:p>
        </p:txBody>
      </p:sp>
    </p:spTree>
    <p:extLst>
      <p:ext uri="{BB962C8B-B14F-4D97-AF65-F5344CB8AC3E}">
        <p14:creationId xmlns:p14="http://schemas.microsoft.com/office/powerpoint/2010/main" val="1424287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Agenda Framework</a:t>
            </a:r>
            <a:endParaRPr lang="en-US" dirty="0"/>
          </a:p>
        </p:txBody>
      </p:sp>
      <p:sp>
        <p:nvSpPr>
          <p:cNvPr id="3" name="Content Placeholder 2"/>
          <p:cNvSpPr>
            <a:spLocks noGrp="1"/>
          </p:cNvSpPr>
          <p:nvPr>
            <p:ph idx="1"/>
          </p:nvPr>
        </p:nvSpPr>
        <p:spPr>
          <a:xfrm>
            <a:off x="381000" y="1752600"/>
            <a:ext cx="8153400" cy="4144963"/>
          </a:xfrm>
        </p:spPr>
        <p:txBody>
          <a:bodyPr>
            <a:normAutofit/>
          </a:bodyPr>
          <a:lstStyle/>
          <a:p>
            <a:pPr lvl="0">
              <a:buNone/>
            </a:pPr>
            <a:r>
              <a:rPr lang="en-US" i="1" dirty="0" smtClean="0"/>
              <a:t>Institutional Context and Assumptions</a:t>
            </a:r>
          </a:p>
          <a:p>
            <a:pPr lvl="0">
              <a:buNone/>
            </a:pPr>
            <a:endParaRPr lang="en-US" sz="2000" dirty="0" smtClean="0"/>
          </a:p>
          <a:p>
            <a:pPr lvl="0">
              <a:buNone/>
            </a:pPr>
            <a:r>
              <a:rPr lang="en-US" dirty="0" smtClean="0"/>
              <a:t>Understand your institutional environment for e-research</a:t>
            </a:r>
          </a:p>
          <a:p>
            <a:pPr lvl="1">
              <a:buNone/>
            </a:pPr>
            <a:r>
              <a:rPr lang="en-US" dirty="0" smtClean="0"/>
              <a:t>	</a:t>
            </a:r>
          </a:p>
          <a:p>
            <a:pPr lvl="1">
              <a:buNone/>
            </a:pPr>
            <a:r>
              <a:rPr lang="en-US" dirty="0" smtClean="0"/>
              <a:t>	self-assessment, environmental scan, stakeholder interviews, SWOT analysis</a:t>
            </a:r>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Agenda Framework</a:t>
            </a:r>
            <a:endParaRPr lang="en-US" dirty="0"/>
          </a:p>
        </p:txBody>
      </p:sp>
      <p:sp>
        <p:nvSpPr>
          <p:cNvPr id="3" name="Content Placeholder 2"/>
          <p:cNvSpPr>
            <a:spLocks noGrp="1"/>
          </p:cNvSpPr>
          <p:nvPr>
            <p:ph idx="1"/>
          </p:nvPr>
        </p:nvSpPr>
        <p:spPr>
          <a:xfrm>
            <a:off x="457200" y="1752601"/>
            <a:ext cx="8229600" cy="4267200"/>
          </a:xfrm>
        </p:spPr>
        <p:txBody>
          <a:bodyPr>
            <a:normAutofit/>
          </a:bodyPr>
          <a:lstStyle/>
          <a:p>
            <a:pPr lvl="0">
              <a:buNone/>
            </a:pPr>
            <a:r>
              <a:rPr lang="en-US" i="1" dirty="0" smtClean="0"/>
              <a:t>Library’s Aspirational Goals and Priorities</a:t>
            </a:r>
          </a:p>
          <a:p>
            <a:pPr lvl="0">
              <a:buNone/>
            </a:pPr>
            <a:endParaRPr lang="en-US" sz="2000" dirty="0" smtClean="0"/>
          </a:p>
          <a:p>
            <a:pPr>
              <a:buNone/>
            </a:pPr>
            <a:r>
              <a:rPr lang="en-US" dirty="0" smtClean="0"/>
              <a:t>Determine how your library wants to engage in this domain, e.g.</a:t>
            </a:r>
          </a:p>
          <a:p>
            <a:endParaRPr lang="en-US" sz="1400" dirty="0" smtClean="0"/>
          </a:p>
          <a:p>
            <a:pPr lvl="2"/>
            <a:r>
              <a:rPr lang="en-US" dirty="0" smtClean="0"/>
              <a:t>Leader, partner, follower, not involved</a:t>
            </a:r>
          </a:p>
          <a:p>
            <a:pPr lvl="2"/>
            <a:r>
              <a:rPr lang="en-US" dirty="0" smtClean="0"/>
              <a:t>Alone or in consortia</a:t>
            </a:r>
          </a:p>
          <a:p>
            <a:pPr lvl="2"/>
            <a:r>
              <a:rPr lang="en-US" dirty="0" smtClean="0"/>
              <a:t>Specific expertise or general support</a:t>
            </a:r>
          </a:p>
          <a:p>
            <a:pPr lvl="2"/>
            <a:r>
              <a:rPr lang="en-US" dirty="0" smtClean="0"/>
              <a:t>All areas of research or specific disciplines</a:t>
            </a:r>
          </a:p>
          <a:p>
            <a:pPr lvl="0"/>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Agenda Framework</a:t>
            </a:r>
            <a:endParaRPr lang="en-US" dirty="0"/>
          </a:p>
        </p:txBody>
      </p:sp>
      <p:sp>
        <p:nvSpPr>
          <p:cNvPr id="3" name="Content Placeholder 2"/>
          <p:cNvSpPr>
            <a:spLocks noGrp="1"/>
          </p:cNvSpPr>
          <p:nvPr>
            <p:ph idx="1"/>
          </p:nvPr>
        </p:nvSpPr>
        <p:spPr>
          <a:xfrm>
            <a:off x="266700" y="1600199"/>
            <a:ext cx="8610600" cy="3733801"/>
          </a:xfrm>
        </p:spPr>
        <p:txBody>
          <a:bodyPr>
            <a:normAutofit fontScale="62500" lnSpcReduction="20000"/>
          </a:bodyPr>
          <a:lstStyle/>
          <a:p>
            <a:pPr lvl="0">
              <a:buNone/>
            </a:pPr>
            <a:r>
              <a:rPr lang="en-US" sz="4600" i="1" dirty="0" smtClean="0"/>
              <a:t>Potential Library Activities (to be prioritized)</a:t>
            </a:r>
          </a:p>
          <a:p>
            <a:pPr lvl="0">
              <a:buNone/>
            </a:pPr>
            <a:endParaRPr lang="en-US" sz="1400" dirty="0" smtClean="0"/>
          </a:p>
          <a:p>
            <a:pPr lvl="1">
              <a:lnSpc>
                <a:spcPct val="170000"/>
              </a:lnSpc>
              <a:buFont typeface="Arial" pitchFamily="34" charset="0"/>
              <a:buChar char="•"/>
            </a:pPr>
            <a:r>
              <a:rPr lang="en-US" sz="2581" dirty="0" smtClean="0"/>
              <a:t>Data curation (structure/ontologies, management, preservation, publishing)</a:t>
            </a:r>
          </a:p>
          <a:p>
            <a:pPr lvl="1">
              <a:lnSpc>
                <a:spcPct val="170000"/>
              </a:lnSpc>
              <a:buFont typeface="Arial" pitchFamily="34" charset="0"/>
              <a:buChar char="•"/>
            </a:pPr>
            <a:r>
              <a:rPr lang="en-US" sz="2581" dirty="0" smtClean="0"/>
              <a:t>Scholarly communication (connecting data to articles, “data papers”)</a:t>
            </a:r>
          </a:p>
          <a:p>
            <a:pPr lvl="1">
              <a:lnSpc>
                <a:spcPct val="170000"/>
              </a:lnSpc>
              <a:buFont typeface="Arial" pitchFamily="34" charset="0"/>
              <a:buChar char="•"/>
            </a:pPr>
            <a:r>
              <a:rPr lang="en-US" sz="2581" dirty="0" smtClean="0"/>
              <a:t>Virtual organizations (distributed research teams, shared compute)</a:t>
            </a:r>
          </a:p>
          <a:p>
            <a:pPr lvl="1">
              <a:lnSpc>
                <a:spcPct val="170000"/>
              </a:lnSpc>
              <a:buFont typeface="Arial" pitchFamily="34" charset="0"/>
              <a:buChar char="•"/>
            </a:pPr>
            <a:r>
              <a:rPr lang="en-US" sz="2581" dirty="0" smtClean="0"/>
              <a:t>Physical space (visualization labs, group study)</a:t>
            </a:r>
          </a:p>
          <a:p>
            <a:pPr lvl="1">
              <a:lnSpc>
                <a:spcPct val="170000"/>
              </a:lnSpc>
              <a:buFont typeface="Arial" pitchFamily="34" charset="0"/>
              <a:buChar char="•"/>
            </a:pPr>
            <a:r>
              <a:rPr lang="en-US" sz="2581" dirty="0" smtClean="0"/>
              <a:t>Policy development (IP or sharing, integrating, citing, preservation)</a:t>
            </a:r>
          </a:p>
          <a:p>
            <a:pPr lvl="1">
              <a:lnSpc>
                <a:spcPct val="170000"/>
              </a:lnSpc>
              <a:buFont typeface="Arial" pitchFamily="34" charset="0"/>
              <a:buChar char="•"/>
            </a:pPr>
            <a:r>
              <a:rPr lang="en-US" sz="2581" dirty="0" smtClean="0"/>
              <a:t>Collection development (policies, areas, methods)</a:t>
            </a:r>
          </a:p>
          <a:p>
            <a:pPr lvl="1">
              <a:lnSpc>
                <a:spcPct val="170000"/>
              </a:lnSpc>
              <a:buFont typeface="Arial" pitchFamily="34" charset="0"/>
              <a:buChar char="•"/>
            </a:pPr>
            <a:r>
              <a:rPr lang="en-US" sz="2581" dirty="0" smtClean="0"/>
              <a:t>Technical infrastructure (cyberinfrastructure, HPC, grid, storage)</a:t>
            </a:r>
          </a:p>
          <a:p>
            <a:pPr>
              <a:lnSpc>
                <a:spcPct val="170000"/>
              </a:lnSpc>
            </a:pPr>
            <a:endParaRPr lang="en-US" dirty="0" smtClean="0"/>
          </a:p>
          <a:p>
            <a:pPr>
              <a:lnSpc>
                <a:spcPct val="17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Institute Overview</a:t>
            </a:r>
            <a:endParaRPr lang="en-US" dirty="0"/>
          </a:p>
        </p:txBody>
      </p:sp>
      <p:sp>
        <p:nvSpPr>
          <p:cNvPr id="4" name="Rounded Rectangle 3"/>
          <p:cNvSpPr/>
          <p:nvPr/>
        </p:nvSpPr>
        <p:spPr>
          <a:xfrm>
            <a:off x="474822" y="1295400"/>
            <a:ext cx="3108144" cy="6630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473256" y="4267200"/>
            <a:ext cx="3108144" cy="6630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474822" y="3276600"/>
            <a:ext cx="3108144" cy="6630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474822" y="2286000"/>
            <a:ext cx="3108144" cy="6630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rot="16200000">
            <a:off x="-67389" y="1362790"/>
            <a:ext cx="838200" cy="246221"/>
          </a:xfrm>
          <a:prstGeom prst="rect">
            <a:avLst/>
          </a:prstGeom>
          <a:noFill/>
        </p:spPr>
        <p:txBody>
          <a:bodyPr wrap="square" rtlCol="0">
            <a:spAutoFit/>
          </a:bodyPr>
          <a:lstStyle/>
          <a:p>
            <a:r>
              <a:rPr lang="en-US" sz="1000" dirty="0" smtClean="0">
                <a:latin typeface="Palatino"/>
              </a:rPr>
              <a:t>Sep 2012</a:t>
            </a:r>
            <a:endParaRPr lang="en-US" sz="1000" dirty="0">
              <a:latin typeface="Palatino"/>
            </a:endParaRPr>
          </a:p>
        </p:txBody>
      </p:sp>
      <p:sp>
        <p:nvSpPr>
          <p:cNvPr id="9" name="TextBox 8"/>
          <p:cNvSpPr txBox="1"/>
          <p:nvPr/>
        </p:nvSpPr>
        <p:spPr>
          <a:xfrm rot="16200000">
            <a:off x="-67389" y="2353390"/>
            <a:ext cx="838200" cy="246221"/>
          </a:xfrm>
          <a:prstGeom prst="rect">
            <a:avLst/>
          </a:prstGeom>
          <a:noFill/>
        </p:spPr>
        <p:txBody>
          <a:bodyPr wrap="square" rtlCol="0">
            <a:spAutoFit/>
          </a:bodyPr>
          <a:lstStyle/>
          <a:p>
            <a:r>
              <a:rPr lang="en-US" sz="1000" dirty="0" smtClean="0">
                <a:latin typeface="Palatino"/>
              </a:rPr>
              <a:t>Sep 2012</a:t>
            </a:r>
            <a:endParaRPr lang="en-US" sz="1000" dirty="0">
              <a:latin typeface="Palatino"/>
            </a:endParaRPr>
          </a:p>
        </p:txBody>
      </p:sp>
      <p:sp>
        <p:nvSpPr>
          <p:cNvPr id="10" name="TextBox 9"/>
          <p:cNvSpPr txBox="1"/>
          <p:nvPr/>
        </p:nvSpPr>
        <p:spPr>
          <a:xfrm rot="16200000">
            <a:off x="-67389" y="3343990"/>
            <a:ext cx="838200" cy="246221"/>
          </a:xfrm>
          <a:prstGeom prst="rect">
            <a:avLst/>
          </a:prstGeom>
          <a:noFill/>
        </p:spPr>
        <p:txBody>
          <a:bodyPr wrap="square" rtlCol="0">
            <a:spAutoFit/>
          </a:bodyPr>
          <a:lstStyle/>
          <a:p>
            <a:r>
              <a:rPr lang="en-US" sz="1000" dirty="0" smtClean="0">
                <a:latin typeface="Palatino"/>
              </a:rPr>
              <a:t>Nov 2012</a:t>
            </a:r>
            <a:endParaRPr lang="en-US" sz="1000" dirty="0">
              <a:latin typeface="Palatino"/>
            </a:endParaRPr>
          </a:p>
        </p:txBody>
      </p:sp>
      <p:sp>
        <p:nvSpPr>
          <p:cNvPr id="11" name="TextBox 10"/>
          <p:cNvSpPr txBox="1"/>
          <p:nvPr/>
        </p:nvSpPr>
        <p:spPr>
          <a:xfrm rot="16200000">
            <a:off x="-68955" y="4334589"/>
            <a:ext cx="838200" cy="246221"/>
          </a:xfrm>
          <a:prstGeom prst="rect">
            <a:avLst/>
          </a:prstGeom>
          <a:noFill/>
        </p:spPr>
        <p:txBody>
          <a:bodyPr wrap="square" rtlCol="0">
            <a:spAutoFit/>
          </a:bodyPr>
          <a:lstStyle/>
          <a:p>
            <a:r>
              <a:rPr lang="en-US" sz="1000" dirty="0" smtClean="0">
                <a:latin typeface="Palatino"/>
              </a:rPr>
              <a:t>Dec 2012</a:t>
            </a:r>
            <a:endParaRPr lang="en-US" sz="1000" dirty="0">
              <a:latin typeface="Palatino"/>
            </a:endParaRPr>
          </a:p>
        </p:txBody>
      </p:sp>
      <p:sp>
        <p:nvSpPr>
          <p:cNvPr id="12" name="TextBox 11"/>
          <p:cNvSpPr txBox="1"/>
          <p:nvPr/>
        </p:nvSpPr>
        <p:spPr>
          <a:xfrm>
            <a:off x="551022" y="1295400"/>
            <a:ext cx="3352800" cy="523220"/>
          </a:xfrm>
          <a:prstGeom prst="rect">
            <a:avLst/>
          </a:prstGeom>
          <a:noFill/>
        </p:spPr>
        <p:txBody>
          <a:bodyPr wrap="square" rtlCol="0">
            <a:spAutoFit/>
          </a:bodyPr>
          <a:lstStyle/>
          <a:p>
            <a:r>
              <a:rPr lang="en-US" sz="1400" b="1" dirty="0" smtClean="0">
                <a:latin typeface="Palatino"/>
              </a:rPr>
              <a:t>Introduction &amp; Launch</a:t>
            </a:r>
          </a:p>
          <a:p>
            <a:r>
              <a:rPr lang="en-US" sz="1400" dirty="0" smtClean="0">
                <a:latin typeface="Palatino"/>
              </a:rPr>
              <a:t>Theme: Identify</a:t>
            </a:r>
            <a:endParaRPr lang="en-US" sz="1400" dirty="0">
              <a:latin typeface="Palatino"/>
            </a:endParaRPr>
          </a:p>
        </p:txBody>
      </p:sp>
      <p:sp>
        <p:nvSpPr>
          <p:cNvPr id="13" name="TextBox 12"/>
          <p:cNvSpPr txBox="1"/>
          <p:nvPr/>
        </p:nvSpPr>
        <p:spPr>
          <a:xfrm>
            <a:off x="551022" y="2286000"/>
            <a:ext cx="3352800" cy="523220"/>
          </a:xfrm>
          <a:prstGeom prst="rect">
            <a:avLst/>
          </a:prstGeom>
          <a:noFill/>
        </p:spPr>
        <p:txBody>
          <a:bodyPr wrap="square" rtlCol="0">
            <a:spAutoFit/>
          </a:bodyPr>
          <a:lstStyle/>
          <a:p>
            <a:r>
              <a:rPr lang="en-US" sz="1400" b="1" dirty="0" smtClean="0">
                <a:latin typeface="Palatino"/>
              </a:rPr>
              <a:t>Module 1: Context</a:t>
            </a:r>
          </a:p>
          <a:p>
            <a:r>
              <a:rPr lang="en-US" sz="1400" dirty="0" smtClean="0">
                <a:latin typeface="Palatino"/>
              </a:rPr>
              <a:t>Theme: Familiarize </a:t>
            </a:r>
            <a:endParaRPr lang="en-US" sz="1400" dirty="0">
              <a:latin typeface="Palatino"/>
            </a:endParaRPr>
          </a:p>
        </p:txBody>
      </p:sp>
      <p:sp>
        <p:nvSpPr>
          <p:cNvPr id="14" name="TextBox 13"/>
          <p:cNvSpPr txBox="1"/>
          <p:nvPr/>
        </p:nvSpPr>
        <p:spPr>
          <a:xfrm>
            <a:off x="551022" y="3286780"/>
            <a:ext cx="3352800" cy="523220"/>
          </a:xfrm>
          <a:prstGeom prst="rect">
            <a:avLst/>
          </a:prstGeom>
          <a:noFill/>
        </p:spPr>
        <p:txBody>
          <a:bodyPr wrap="square" rtlCol="0">
            <a:spAutoFit/>
          </a:bodyPr>
          <a:lstStyle/>
          <a:p>
            <a:r>
              <a:rPr lang="en-US" sz="1400" b="1" dirty="0" smtClean="0">
                <a:latin typeface="Palatino"/>
              </a:rPr>
              <a:t>Module 2: Building Blocks</a:t>
            </a:r>
          </a:p>
          <a:p>
            <a:r>
              <a:rPr lang="en-US" sz="1400" dirty="0" smtClean="0">
                <a:latin typeface="Palatino"/>
              </a:rPr>
              <a:t>Theme: Analyze</a:t>
            </a:r>
            <a:endParaRPr lang="en-US" sz="1400" dirty="0">
              <a:latin typeface="Palatino"/>
            </a:endParaRPr>
          </a:p>
        </p:txBody>
      </p:sp>
      <p:sp>
        <p:nvSpPr>
          <p:cNvPr id="15" name="TextBox 14"/>
          <p:cNvSpPr txBox="1"/>
          <p:nvPr/>
        </p:nvSpPr>
        <p:spPr>
          <a:xfrm>
            <a:off x="549456" y="4277380"/>
            <a:ext cx="3352800" cy="523220"/>
          </a:xfrm>
          <a:prstGeom prst="rect">
            <a:avLst/>
          </a:prstGeom>
          <a:noFill/>
        </p:spPr>
        <p:txBody>
          <a:bodyPr wrap="square" rtlCol="0">
            <a:spAutoFit/>
          </a:bodyPr>
          <a:lstStyle/>
          <a:p>
            <a:r>
              <a:rPr lang="en-US" sz="1400" b="1" dirty="0" smtClean="0">
                <a:latin typeface="Palatino"/>
              </a:rPr>
              <a:t>Module 3: Capstone</a:t>
            </a:r>
          </a:p>
          <a:p>
            <a:r>
              <a:rPr lang="en-US" sz="1400" dirty="0" smtClean="0">
                <a:latin typeface="Palatino"/>
              </a:rPr>
              <a:t>Theme: Connect &amp; Assemble</a:t>
            </a:r>
            <a:endParaRPr lang="en-US" sz="1400" dirty="0">
              <a:latin typeface="Palatino"/>
            </a:endParaRPr>
          </a:p>
        </p:txBody>
      </p:sp>
      <p:sp>
        <p:nvSpPr>
          <p:cNvPr id="16" name="Multidocument 15"/>
          <p:cNvSpPr/>
          <p:nvPr/>
        </p:nvSpPr>
        <p:spPr>
          <a:xfrm>
            <a:off x="7150776" y="2057400"/>
            <a:ext cx="1459824" cy="1066800"/>
          </a:xfrm>
          <a:prstGeom prst="flowChartMultidocument">
            <a:avLst/>
          </a:prstGeom>
          <a:solidFill>
            <a:schemeClr val="bg1">
              <a:alpha val="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Process 16"/>
          <p:cNvSpPr/>
          <p:nvPr/>
        </p:nvSpPr>
        <p:spPr>
          <a:xfrm>
            <a:off x="7768392" y="1219200"/>
            <a:ext cx="1147008" cy="685800"/>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rocess 17"/>
          <p:cNvSpPr/>
          <p:nvPr/>
        </p:nvSpPr>
        <p:spPr>
          <a:xfrm>
            <a:off x="6858000" y="3352800"/>
            <a:ext cx="1143000" cy="457200"/>
          </a:xfrm>
          <a:prstGeom prst="flowChartProcess">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73256" y="5204328"/>
            <a:ext cx="3108144" cy="66307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549456" y="5204328"/>
            <a:ext cx="3352800" cy="523220"/>
          </a:xfrm>
          <a:prstGeom prst="rect">
            <a:avLst/>
          </a:prstGeom>
          <a:noFill/>
        </p:spPr>
        <p:txBody>
          <a:bodyPr wrap="square" rtlCol="0">
            <a:spAutoFit/>
          </a:bodyPr>
          <a:lstStyle/>
          <a:p>
            <a:r>
              <a:rPr lang="en-US" sz="1400" b="1" dirty="0" smtClean="0">
                <a:latin typeface="Palatino"/>
              </a:rPr>
              <a:t>Follow up</a:t>
            </a:r>
          </a:p>
          <a:p>
            <a:r>
              <a:rPr lang="en-US" sz="1400" dirty="0" smtClean="0">
                <a:latin typeface="Palatino"/>
              </a:rPr>
              <a:t>Theme: Measure</a:t>
            </a:r>
            <a:endParaRPr lang="en-US" sz="1400" dirty="0">
              <a:latin typeface="Palatino"/>
            </a:endParaRPr>
          </a:p>
        </p:txBody>
      </p:sp>
      <p:sp>
        <p:nvSpPr>
          <p:cNvPr id="21" name="TextBox 20"/>
          <p:cNvSpPr txBox="1"/>
          <p:nvPr/>
        </p:nvSpPr>
        <p:spPr>
          <a:xfrm rot="16200000">
            <a:off x="-68955" y="5271717"/>
            <a:ext cx="838200" cy="246221"/>
          </a:xfrm>
          <a:prstGeom prst="rect">
            <a:avLst/>
          </a:prstGeom>
          <a:noFill/>
        </p:spPr>
        <p:txBody>
          <a:bodyPr wrap="square" rtlCol="0">
            <a:spAutoFit/>
          </a:bodyPr>
          <a:lstStyle/>
          <a:p>
            <a:r>
              <a:rPr lang="en-US" sz="1000" dirty="0" smtClean="0">
                <a:latin typeface="Palatino"/>
              </a:rPr>
              <a:t>Jun 2013</a:t>
            </a:r>
            <a:endParaRPr lang="en-US" sz="1000" dirty="0">
              <a:latin typeface="Palatino"/>
            </a:endParaRPr>
          </a:p>
        </p:txBody>
      </p:sp>
      <p:sp>
        <p:nvSpPr>
          <p:cNvPr id="22" name="TextBox 21"/>
          <p:cNvSpPr txBox="1"/>
          <p:nvPr/>
        </p:nvSpPr>
        <p:spPr>
          <a:xfrm>
            <a:off x="7768392" y="1219200"/>
            <a:ext cx="1143000" cy="553998"/>
          </a:xfrm>
          <a:prstGeom prst="rect">
            <a:avLst/>
          </a:prstGeom>
          <a:noFill/>
        </p:spPr>
        <p:txBody>
          <a:bodyPr wrap="square" rtlCol="0">
            <a:spAutoFit/>
          </a:bodyPr>
          <a:lstStyle/>
          <a:p>
            <a:pPr algn="ctr"/>
            <a:r>
              <a:rPr lang="en-US" sz="1000" b="1" dirty="0" smtClean="0">
                <a:latin typeface="Palatino"/>
              </a:rPr>
              <a:t>Environmental Scan</a:t>
            </a:r>
          </a:p>
          <a:p>
            <a:pPr algn="ctr"/>
            <a:r>
              <a:rPr lang="en-US" sz="1000" b="1" dirty="0" smtClean="0">
                <a:latin typeface="Palatino"/>
              </a:rPr>
              <a:t>-preliminary-</a:t>
            </a:r>
            <a:endParaRPr lang="en-US" sz="1000" dirty="0">
              <a:latin typeface="Palatino"/>
            </a:endParaRPr>
          </a:p>
        </p:txBody>
      </p:sp>
      <p:sp>
        <p:nvSpPr>
          <p:cNvPr id="23" name="TextBox 22"/>
          <p:cNvSpPr txBox="1"/>
          <p:nvPr/>
        </p:nvSpPr>
        <p:spPr>
          <a:xfrm>
            <a:off x="7074576" y="2341602"/>
            <a:ext cx="1371600" cy="401598"/>
          </a:xfrm>
          <a:prstGeom prst="rect">
            <a:avLst/>
          </a:prstGeom>
          <a:noFill/>
        </p:spPr>
        <p:txBody>
          <a:bodyPr wrap="square" rtlCol="0">
            <a:spAutoFit/>
          </a:bodyPr>
          <a:lstStyle/>
          <a:p>
            <a:pPr algn="ctr"/>
            <a:r>
              <a:rPr lang="en-US" sz="1000" b="1" dirty="0" smtClean="0">
                <a:latin typeface="Palatino"/>
              </a:rPr>
              <a:t>Environmental Scan</a:t>
            </a:r>
          </a:p>
          <a:p>
            <a:pPr algn="ctr"/>
            <a:r>
              <a:rPr lang="en-US" sz="1000" b="1" dirty="0" smtClean="0">
                <a:latin typeface="Palatino"/>
              </a:rPr>
              <a:t>-iterative versions-</a:t>
            </a:r>
            <a:endParaRPr lang="en-US" sz="1000" dirty="0">
              <a:latin typeface="Palatino"/>
            </a:endParaRPr>
          </a:p>
        </p:txBody>
      </p:sp>
      <p:sp>
        <p:nvSpPr>
          <p:cNvPr id="24" name="TextBox 23"/>
          <p:cNvSpPr txBox="1"/>
          <p:nvPr/>
        </p:nvSpPr>
        <p:spPr>
          <a:xfrm>
            <a:off x="6858000" y="3411379"/>
            <a:ext cx="1143000" cy="246221"/>
          </a:xfrm>
          <a:prstGeom prst="rect">
            <a:avLst/>
          </a:prstGeom>
          <a:noFill/>
        </p:spPr>
        <p:txBody>
          <a:bodyPr wrap="square" rtlCol="0">
            <a:spAutoFit/>
          </a:bodyPr>
          <a:lstStyle/>
          <a:p>
            <a:pPr algn="ctr"/>
            <a:r>
              <a:rPr lang="en-US" sz="1000" b="1" dirty="0" smtClean="0">
                <a:latin typeface="Palatino"/>
              </a:rPr>
              <a:t>SWOT Analysis</a:t>
            </a:r>
            <a:endParaRPr lang="en-US" sz="1000" dirty="0">
              <a:latin typeface="Palatino"/>
            </a:endParaRPr>
          </a:p>
        </p:txBody>
      </p:sp>
      <p:sp>
        <p:nvSpPr>
          <p:cNvPr id="25" name="TextBox 24"/>
          <p:cNvSpPr txBox="1"/>
          <p:nvPr/>
        </p:nvSpPr>
        <p:spPr>
          <a:xfrm>
            <a:off x="6172200" y="4245114"/>
            <a:ext cx="1143000" cy="553998"/>
          </a:xfrm>
          <a:prstGeom prst="rect">
            <a:avLst/>
          </a:prstGeom>
          <a:noFill/>
        </p:spPr>
        <p:txBody>
          <a:bodyPr wrap="square" rtlCol="0">
            <a:spAutoFit/>
          </a:bodyPr>
          <a:lstStyle/>
          <a:p>
            <a:pPr algn="ctr"/>
            <a:r>
              <a:rPr lang="en-US" sz="1000" b="1" dirty="0" smtClean="0">
                <a:latin typeface="Palatino"/>
              </a:rPr>
              <a:t>Strategic Agenda</a:t>
            </a:r>
          </a:p>
          <a:p>
            <a:pPr algn="ctr"/>
            <a:r>
              <a:rPr lang="en-US" sz="1000" b="1" dirty="0" smtClean="0">
                <a:latin typeface="Palatino"/>
              </a:rPr>
              <a:t>(with revisions)</a:t>
            </a:r>
            <a:endParaRPr lang="en-US" sz="1000" dirty="0">
              <a:latin typeface="Palatino"/>
            </a:endParaRPr>
          </a:p>
        </p:txBody>
      </p:sp>
      <p:sp>
        <p:nvSpPr>
          <p:cNvPr id="26" name="Right Arrow 25"/>
          <p:cNvSpPr/>
          <p:nvPr/>
        </p:nvSpPr>
        <p:spPr>
          <a:xfrm>
            <a:off x="5562600" y="5181600"/>
            <a:ext cx="3048000" cy="838200"/>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5562600" y="5410200"/>
            <a:ext cx="2590800" cy="246221"/>
          </a:xfrm>
          <a:prstGeom prst="rect">
            <a:avLst/>
          </a:prstGeom>
          <a:noFill/>
        </p:spPr>
        <p:txBody>
          <a:bodyPr wrap="square" rtlCol="0">
            <a:spAutoFit/>
          </a:bodyPr>
          <a:lstStyle/>
          <a:p>
            <a:pPr algn="ctr"/>
            <a:r>
              <a:rPr lang="en-US" sz="1000" b="1" dirty="0" smtClean="0">
                <a:latin typeface="Palatino"/>
              </a:rPr>
              <a:t>Your implemented program / services…</a:t>
            </a:r>
            <a:endParaRPr lang="en-US" sz="1000" dirty="0">
              <a:latin typeface="Palatino"/>
            </a:endParaRPr>
          </a:p>
        </p:txBody>
      </p:sp>
      <p:cxnSp>
        <p:nvCxnSpPr>
          <p:cNvPr id="28" name="Straight Arrow Connector 27"/>
          <p:cNvCxnSpPr/>
          <p:nvPr/>
        </p:nvCxnSpPr>
        <p:spPr>
          <a:xfrm>
            <a:off x="3581400" y="1600200"/>
            <a:ext cx="40386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3581400" y="2590800"/>
            <a:ext cx="34290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3581400" y="3581400"/>
            <a:ext cx="3124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3581400" y="4572000"/>
            <a:ext cx="23622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3581400" y="5562600"/>
            <a:ext cx="1828800"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3505200" y="1353979"/>
            <a:ext cx="3048000" cy="276999"/>
          </a:xfrm>
          <a:prstGeom prst="rect">
            <a:avLst/>
          </a:prstGeom>
          <a:noFill/>
        </p:spPr>
        <p:txBody>
          <a:bodyPr wrap="square" rtlCol="0">
            <a:spAutoFit/>
          </a:bodyPr>
          <a:lstStyle/>
          <a:p>
            <a:pPr algn="ctr"/>
            <a:r>
              <a:rPr lang="en-US" sz="1200" b="1" dirty="0" smtClean="0">
                <a:latin typeface="Palatino"/>
              </a:rPr>
              <a:t>Core activity: Self-Assessment Survey</a:t>
            </a:r>
            <a:endParaRPr lang="en-US" sz="1200" dirty="0">
              <a:latin typeface="Palatino"/>
            </a:endParaRPr>
          </a:p>
        </p:txBody>
      </p:sp>
      <p:sp>
        <p:nvSpPr>
          <p:cNvPr id="34" name="TextBox 33"/>
          <p:cNvSpPr txBox="1"/>
          <p:nvPr/>
        </p:nvSpPr>
        <p:spPr>
          <a:xfrm>
            <a:off x="3505200" y="2344579"/>
            <a:ext cx="3581400" cy="276999"/>
          </a:xfrm>
          <a:prstGeom prst="rect">
            <a:avLst/>
          </a:prstGeom>
          <a:noFill/>
        </p:spPr>
        <p:txBody>
          <a:bodyPr wrap="square" rtlCol="0">
            <a:spAutoFit/>
          </a:bodyPr>
          <a:lstStyle/>
          <a:p>
            <a:pPr algn="ctr"/>
            <a:r>
              <a:rPr lang="en-US" sz="1200" b="1" dirty="0" smtClean="0">
                <a:latin typeface="Palatino"/>
              </a:rPr>
              <a:t>Core activity: Interviews, etc. (fill gaps in scan)</a:t>
            </a:r>
            <a:endParaRPr lang="en-US" sz="1200" dirty="0">
              <a:latin typeface="Palatino"/>
            </a:endParaRPr>
          </a:p>
        </p:txBody>
      </p:sp>
      <p:sp>
        <p:nvSpPr>
          <p:cNvPr id="35" name="TextBox 34"/>
          <p:cNvSpPr txBox="1"/>
          <p:nvPr/>
        </p:nvSpPr>
        <p:spPr>
          <a:xfrm>
            <a:off x="3505200" y="3335179"/>
            <a:ext cx="2895600" cy="276999"/>
          </a:xfrm>
          <a:prstGeom prst="rect">
            <a:avLst/>
          </a:prstGeom>
          <a:noFill/>
        </p:spPr>
        <p:txBody>
          <a:bodyPr wrap="square" rtlCol="0">
            <a:spAutoFit/>
          </a:bodyPr>
          <a:lstStyle/>
          <a:p>
            <a:pPr algn="ctr"/>
            <a:r>
              <a:rPr lang="en-US" sz="1200" b="1" dirty="0" smtClean="0">
                <a:latin typeface="Palatino"/>
              </a:rPr>
              <a:t>Core activity: Feasibility assessment</a:t>
            </a:r>
            <a:endParaRPr lang="en-US" sz="1200" dirty="0">
              <a:latin typeface="Palatino"/>
            </a:endParaRPr>
          </a:p>
        </p:txBody>
      </p:sp>
      <p:sp>
        <p:nvSpPr>
          <p:cNvPr id="36" name="TextBox 35"/>
          <p:cNvSpPr txBox="1"/>
          <p:nvPr/>
        </p:nvSpPr>
        <p:spPr>
          <a:xfrm>
            <a:off x="3200400" y="4325779"/>
            <a:ext cx="2895600" cy="276999"/>
          </a:xfrm>
          <a:prstGeom prst="rect">
            <a:avLst/>
          </a:prstGeom>
          <a:noFill/>
        </p:spPr>
        <p:txBody>
          <a:bodyPr wrap="square" rtlCol="0">
            <a:spAutoFit/>
          </a:bodyPr>
          <a:lstStyle/>
          <a:p>
            <a:pPr algn="ctr"/>
            <a:r>
              <a:rPr lang="en-US" sz="1200" b="1" dirty="0" smtClean="0">
                <a:latin typeface="Palatino"/>
              </a:rPr>
              <a:t>Participate in capstone event</a:t>
            </a:r>
            <a:endParaRPr lang="en-US" sz="1200" dirty="0">
              <a:latin typeface="Palatino"/>
            </a:endParaRPr>
          </a:p>
        </p:txBody>
      </p:sp>
      <p:sp>
        <p:nvSpPr>
          <p:cNvPr id="37" name="TextBox 36"/>
          <p:cNvSpPr txBox="1"/>
          <p:nvPr/>
        </p:nvSpPr>
        <p:spPr>
          <a:xfrm>
            <a:off x="2895600" y="5316379"/>
            <a:ext cx="2895600" cy="276999"/>
          </a:xfrm>
          <a:prstGeom prst="rect">
            <a:avLst/>
          </a:prstGeom>
          <a:noFill/>
        </p:spPr>
        <p:txBody>
          <a:bodyPr wrap="square" rtlCol="0">
            <a:spAutoFit/>
          </a:bodyPr>
          <a:lstStyle/>
          <a:p>
            <a:pPr algn="ctr"/>
            <a:r>
              <a:rPr lang="en-US" sz="1200" b="1" dirty="0" smtClean="0">
                <a:latin typeface="Palatino"/>
              </a:rPr>
              <a:t>Develop program…</a:t>
            </a:r>
            <a:endParaRPr lang="en-US" sz="1200" dirty="0">
              <a:latin typeface="Palatino"/>
            </a:endParaRPr>
          </a:p>
        </p:txBody>
      </p:sp>
      <p:sp>
        <p:nvSpPr>
          <p:cNvPr id="38" name="Multidocument 37"/>
          <p:cNvSpPr/>
          <p:nvPr/>
        </p:nvSpPr>
        <p:spPr>
          <a:xfrm>
            <a:off x="6096000" y="4038600"/>
            <a:ext cx="1447800" cy="1066800"/>
          </a:xfrm>
          <a:prstGeom prst="flowChartMultidocument">
            <a:avLst/>
          </a:prstGeom>
          <a:solidFill>
            <a:schemeClr val="bg1">
              <a:alpha val="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Curved Connector 38"/>
          <p:cNvCxnSpPr>
            <a:stCxn id="18" idx="3"/>
            <a:endCxn id="38" idx="3"/>
          </p:cNvCxnSpPr>
          <p:nvPr/>
        </p:nvCxnSpPr>
        <p:spPr>
          <a:xfrm flipH="1">
            <a:off x="7543800" y="3581400"/>
            <a:ext cx="457200" cy="990600"/>
          </a:xfrm>
          <a:prstGeom prst="curvedConnector3">
            <a:avLst>
              <a:gd name="adj1" fmla="val -500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Curved Connector 39"/>
          <p:cNvCxnSpPr>
            <a:stCxn id="18" idx="3"/>
            <a:endCxn id="16" idx="3"/>
          </p:cNvCxnSpPr>
          <p:nvPr/>
        </p:nvCxnSpPr>
        <p:spPr>
          <a:xfrm flipV="1">
            <a:off x="8001000" y="2590800"/>
            <a:ext cx="609600" cy="990600"/>
          </a:xfrm>
          <a:prstGeom prst="curvedConnector3">
            <a:avLst>
              <a:gd name="adj1" fmla="val 1375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4114800" y="5562601"/>
            <a:ext cx="1371600" cy="276999"/>
          </a:xfrm>
          <a:prstGeom prst="rect">
            <a:avLst/>
          </a:prstGeom>
          <a:noFill/>
        </p:spPr>
        <p:txBody>
          <a:bodyPr wrap="square" rtlCol="0">
            <a:spAutoFit/>
          </a:bodyPr>
          <a:lstStyle/>
          <a:p>
            <a:pPr algn="r"/>
            <a:r>
              <a:rPr lang="en-US" sz="1200" b="1" dirty="0" smtClean="0">
                <a:latin typeface="Palatino"/>
              </a:rPr>
              <a:t>Deliverable:</a:t>
            </a:r>
            <a:endParaRPr lang="en-US" sz="1200" dirty="0">
              <a:latin typeface="Palatino"/>
            </a:endParaRPr>
          </a:p>
        </p:txBody>
      </p:sp>
      <p:sp>
        <p:nvSpPr>
          <p:cNvPr id="42" name="TextBox 41"/>
          <p:cNvSpPr txBox="1"/>
          <p:nvPr/>
        </p:nvSpPr>
        <p:spPr>
          <a:xfrm>
            <a:off x="4648200" y="4572000"/>
            <a:ext cx="1371600" cy="276999"/>
          </a:xfrm>
          <a:prstGeom prst="rect">
            <a:avLst/>
          </a:prstGeom>
          <a:noFill/>
        </p:spPr>
        <p:txBody>
          <a:bodyPr wrap="square" rtlCol="0">
            <a:spAutoFit/>
          </a:bodyPr>
          <a:lstStyle/>
          <a:p>
            <a:pPr algn="r"/>
            <a:r>
              <a:rPr lang="en-US" sz="1200" b="1" dirty="0" smtClean="0">
                <a:latin typeface="Palatino"/>
              </a:rPr>
              <a:t>Deliverable:</a:t>
            </a:r>
            <a:endParaRPr lang="en-US" sz="1200" dirty="0">
              <a:latin typeface="Palatino"/>
            </a:endParaRPr>
          </a:p>
        </p:txBody>
      </p:sp>
      <p:sp>
        <p:nvSpPr>
          <p:cNvPr id="43" name="TextBox 42"/>
          <p:cNvSpPr txBox="1"/>
          <p:nvPr/>
        </p:nvSpPr>
        <p:spPr>
          <a:xfrm>
            <a:off x="5410200" y="3581400"/>
            <a:ext cx="1371600" cy="276999"/>
          </a:xfrm>
          <a:prstGeom prst="rect">
            <a:avLst/>
          </a:prstGeom>
          <a:noFill/>
        </p:spPr>
        <p:txBody>
          <a:bodyPr wrap="square" rtlCol="0">
            <a:spAutoFit/>
          </a:bodyPr>
          <a:lstStyle/>
          <a:p>
            <a:pPr algn="r"/>
            <a:r>
              <a:rPr lang="en-US" sz="1200" b="1" dirty="0" smtClean="0">
                <a:latin typeface="Palatino"/>
              </a:rPr>
              <a:t>Deliverable:</a:t>
            </a:r>
            <a:endParaRPr lang="en-US" sz="1200" dirty="0">
              <a:latin typeface="Palatino"/>
            </a:endParaRPr>
          </a:p>
        </p:txBody>
      </p:sp>
      <p:sp>
        <p:nvSpPr>
          <p:cNvPr id="44" name="TextBox 43"/>
          <p:cNvSpPr txBox="1"/>
          <p:nvPr/>
        </p:nvSpPr>
        <p:spPr>
          <a:xfrm>
            <a:off x="5715000" y="2590800"/>
            <a:ext cx="1371600" cy="276999"/>
          </a:xfrm>
          <a:prstGeom prst="rect">
            <a:avLst/>
          </a:prstGeom>
          <a:noFill/>
        </p:spPr>
        <p:txBody>
          <a:bodyPr wrap="square" rtlCol="0">
            <a:spAutoFit/>
          </a:bodyPr>
          <a:lstStyle/>
          <a:p>
            <a:pPr algn="r"/>
            <a:r>
              <a:rPr lang="en-US" sz="1200" b="1" dirty="0" smtClean="0">
                <a:latin typeface="Palatino"/>
              </a:rPr>
              <a:t>Deliverable:</a:t>
            </a:r>
            <a:endParaRPr lang="en-US" sz="1200" dirty="0">
              <a:latin typeface="Palatino"/>
            </a:endParaRPr>
          </a:p>
        </p:txBody>
      </p:sp>
      <p:sp>
        <p:nvSpPr>
          <p:cNvPr id="45" name="TextBox 44"/>
          <p:cNvSpPr txBox="1"/>
          <p:nvPr/>
        </p:nvSpPr>
        <p:spPr>
          <a:xfrm>
            <a:off x="6324600" y="1600200"/>
            <a:ext cx="1371600" cy="276999"/>
          </a:xfrm>
          <a:prstGeom prst="rect">
            <a:avLst/>
          </a:prstGeom>
          <a:noFill/>
        </p:spPr>
        <p:txBody>
          <a:bodyPr wrap="square" rtlCol="0">
            <a:spAutoFit/>
          </a:bodyPr>
          <a:lstStyle/>
          <a:p>
            <a:pPr algn="r"/>
            <a:r>
              <a:rPr lang="en-US" sz="1200" b="1" dirty="0" smtClean="0">
                <a:latin typeface="Palatino"/>
              </a:rPr>
              <a:t>Deliverable:</a:t>
            </a:r>
            <a:endParaRPr lang="en-US" sz="1200" dirty="0">
              <a:latin typeface="Palatino"/>
            </a:endParaRPr>
          </a:p>
        </p:txBody>
      </p:sp>
    </p:spTree>
    <p:extLst>
      <p:ext uri="{BB962C8B-B14F-4D97-AF65-F5344CB8AC3E}">
        <p14:creationId xmlns:p14="http://schemas.microsoft.com/office/powerpoint/2010/main" val="225436176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Strategic Agenda Template</a:t>
            </a:r>
            <a:endParaRPr lang="en-US" sz="3600" dirty="0"/>
          </a:p>
        </p:txBody>
      </p:sp>
      <p:sp>
        <p:nvSpPr>
          <p:cNvPr id="4" name="Content Placeholder 3"/>
          <p:cNvSpPr>
            <a:spLocks noGrp="1"/>
          </p:cNvSpPr>
          <p:nvPr>
            <p:ph sz="half" idx="1"/>
          </p:nvPr>
        </p:nvSpPr>
        <p:spPr/>
        <p:txBody>
          <a:bodyPr>
            <a:normAutofit fontScale="55000" lnSpcReduction="20000"/>
          </a:bodyPr>
          <a:lstStyle/>
          <a:p>
            <a:pPr marL="68580" indent="0">
              <a:buNone/>
            </a:pPr>
            <a:r>
              <a:rPr lang="en-US" dirty="0"/>
              <a:t>I. Background</a:t>
            </a:r>
          </a:p>
          <a:p>
            <a:pPr marL="68580" indent="0">
              <a:buNone/>
            </a:pPr>
            <a:r>
              <a:rPr lang="en-US" dirty="0" smtClean="0"/>
              <a:t>	summarized self-	</a:t>
            </a:r>
          </a:p>
          <a:p>
            <a:pPr marL="68580" indent="0">
              <a:buNone/>
            </a:pPr>
            <a:r>
              <a:rPr lang="en-US" dirty="0"/>
              <a:t>	</a:t>
            </a:r>
            <a:r>
              <a:rPr lang="en-US" dirty="0" smtClean="0"/>
              <a:t>assessment </a:t>
            </a:r>
            <a:r>
              <a:rPr lang="en-US" dirty="0"/>
              <a:t>and SWOT analysis </a:t>
            </a:r>
            <a:endParaRPr lang="en-US" dirty="0" smtClean="0"/>
          </a:p>
          <a:p>
            <a:pPr marL="68580" indent="0">
              <a:buNone/>
            </a:pPr>
            <a:endParaRPr lang="en-US" dirty="0"/>
          </a:p>
          <a:p>
            <a:pPr marL="68580" indent="0">
              <a:buNone/>
            </a:pPr>
            <a:r>
              <a:rPr lang="en-US" dirty="0"/>
              <a:t>II. </a:t>
            </a:r>
            <a:r>
              <a:rPr lang="en-US" dirty="0" smtClean="0"/>
              <a:t>Potential </a:t>
            </a:r>
            <a:r>
              <a:rPr lang="en-US" dirty="0"/>
              <a:t>opportunities that align with strategic priorities </a:t>
            </a:r>
          </a:p>
          <a:p>
            <a:pPr marL="68580" indent="0">
              <a:buNone/>
            </a:pPr>
            <a:r>
              <a:rPr lang="en-US" dirty="0"/>
              <a:t>	a. data </a:t>
            </a:r>
            <a:r>
              <a:rPr lang="en-US" dirty="0" err="1"/>
              <a:t>curation</a:t>
            </a:r>
            <a:endParaRPr lang="en-US" dirty="0"/>
          </a:p>
          <a:p>
            <a:pPr marL="68580" indent="0">
              <a:buNone/>
            </a:pPr>
            <a:r>
              <a:rPr lang="en-US" dirty="0"/>
              <a:t>	b. metadata/ontologies</a:t>
            </a:r>
          </a:p>
          <a:p>
            <a:pPr marL="68580" indent="0">
              <a:buNone/>
            </a:pPr>
            <a:r>
              <a:rPr lang="en-US" dirty="0"/>
              <a:t>	c. outreach/support</a:t>
            </a:r>
          </a:p>
          <a:p>
            <a:pPr marL="68580" indent="0">
              <a:buNone/>
            </a:pPr>
            <a:r>
              <a:rPr lang="en-US" dirty="0"/>
              <a:t>	d. facilities</a:t>
            </a:r>
          </a:p>
          <a:p>
            <a:pPr marL="68580" indent="0">
              <a:buNone/>
            </a:pPr>
            <a:r>
              <a:rPr lang="en-US" dirty="0"/>
              <a:t>	e. other</a:t>
            </a:r>
          </a:p>
          <a:p>
            <a:pPr marL="68580" indent="0">
              <a:buNone/>
            </a:pPr>
            <a:endParaRPr lang="en-US" dirty="0"/>
          </a:p>
          <a:p>
            <a:pPr marL="68580" indent="0">
              <a:buNone/>
            </a:pPr>
            <a:r>
              <a:rPr lang="en-US" dirty="0"/>
              <a:t>III. </a:t>
            </a:r>
            <a:r>
              <a:rPr lang="en-US" dirty="0" smtClean="0"/>
              <a:t>Risk </a:t>
            </a:r>
            <a:r>
              <a:rPr lang="en-US" dirty="0"/>
              <a:t>assessment of opportunities </a:t>
            </a:r>
          </a:p>
          <a:p>
            <a:pPr marL="68580" indent="0">
              <a:buNone/>
            </a:pPr>
            <a:r>
              <a:rPr lang="en-US" dirty="0"/>
              <a:t>	a. opportunity cost (what will </a:t>
            </a:r>
            <a:r>
              <a:rPr lang="en-US" dirty="0" smtClean="0"/>
              <a:t>	happen </a:t>
            </a:r>
            <a:r>
              <a:rPr lang="en-US" dirty="0"/>
              <a:t>if we don’t it)</a:t>
            </a:r>
          </a:p>
          <a:p>
            <a:pPr marL="68580" indent="0">
              <a:buNone/>
            </a:pPr>
            <a:r>
              <a:rPr lang="en-US" dirty="0"/>
              <a:t>	b. risks of failure (what could </a:t>
            </a:r>
            <a:r>
              <a:rPr lang="en-US" dirty="0" smtClean="0"/>
              <a:t>	happen </a:t>
            </a:r>
            <a:r>
              <a:rPr lang="en-US" dirty="0"/>
              <a:t>if we do)</a:t>
            </a:r>
          </a:p>
          <a:p>
            <a:pPr marL="68580" indent="0">
              <a:buNone/>
            </a:pPr>
            <a:endParaRPr lang="en-US" dirty="0"/>
          </a:p>
        </p:txBody>
      </p:sp>
      <p:sp>
        <p:nvSpPr>
          <p:cNvPr id="3" name="Content Placeholder 2"/>
          <p:cNvSpPr>
            <a:spLocks noGrp="1"/>
          </p:cNvSpPr>
          <p:nvPr>
            <p:ph sz="half" idx="2"/>
          </p:nvPr>
        </p:nvSpPr>
        <p:spPr/>
        <p:txBody>
          <a:bodyPr>
            <a:normAutofit fontScale="55000" lnSpcReduction="20000"/>
          </a:bodyPr>
          <a:lstStyle/>
          <a:p>
            <a:pPr marL="68580" indent="0">
              <a:buNone/>
            </a:pPr>
            <a:r>
              <a:rPr lang="en-US" dirty="0"/>
              <a:t>IV. Organizational implications</a:t>
            </a:r>
          </a:p>
          <a:p>
            <a:pPr marL="68580" indent="0">
              <a:buNone/>
            </a:pPr>
            <a:r>
              <a:rPr lang="en-US" dirty="0"/>
              <a:t>	a. staff capacity</a:t>
            </a:r>
          </a:p>
          <a:p>
            <a:pPr marL="68580" indent="0">
              <a:buNone/>
            </a:pPr>
            <a:r>
              <a:rPr lang="en-US" dirty="0"/>
              <a:t>	b. tools and resources</a:t>
            </a:r>
          </a:p>
          <a:p>
            <a:pPr marL="68580" indent="0">
              <a:buNone/>
            </a:pPr>
            <a:r>
              <a:rPr lang="en-US" dirty="0"/>
              <a:t>	c. institutional partners</a:t>
            </a:r>
          </a:p>
          <a:p>
            <a:pPr marL="68580" indent="0">
              <a:buNone/>
            </a:pPr>
            <a:r>
              <a:rPr lang="en-US" dirty="0"/>
              <a:t>	d. external partners</a:t>
            </a:r>
          </a:p>
          <a:p>
            <a:pPr marL="68580" indent="0">
              <a:buNone/>
            </a:pPr>
            <a:endParaRPr lang="en-US" dirty="0"/>
          </a:p>
          <a:p>
            <a:pPr marL="68580" indent="0">
              <a:buNone/>
            </a:pPr>
            <a:r>
              <a:rPr lang="en-US" dirty="0"/>
              <a:t>V. Next steps</a:t>
            </a:r>
          </a:p>
          <a:p>
            <a:pPr marL="68580" indent="0">
              <a:buNone/>
            </a:pPr>
            <a:r>
              <a:rPr lang="en-US" dirty="0"/>
              <a:t>	a. within the library</a:t>
            </a:r>
          </a:p>
          <a:p>
            <a:pPr marL="68580" indent="0">
              <a:buNone/>
            </a:pPr>
            <a:r>
              <a:rPr lang="en-US" dirty="0"/>
              <a:t>	b. at your university</a:t>
            </a:r>
          </a:p>
          <a:p>
            <a:pPr marL="68580" indent="0">
              <a:buNone/>
            </a:pPr>
            <a:r>
              <a:rPr lang="en-US" dirty="0"/>
              <a:t>	c. in partnership with other </a:t>
            </a:r>
            <a:r>
              <a:rPr lang="en-US" dirty="0" smtClean="0"/>
              <a:t>	institutions </a:t>
            </a:r>
            <a:r>
              <a:rPr lang="en-US" dirty="0"/>
              <a:t>(consortium, etc.)</a:t>
            </a:r>
          </a:p>
          <a:p>
            <a:pPr marL="68580" indent="0">
              <a:buNone/>
            </a:pPr>
            <a:r>
              <a:rPr lang="en-US" dirty="0"/>
              <a:t>	d. with 3rd party service </a:t>
            </a:r>
            <a:r>
              <a:rPr lang="en-US" dirty="0" smtClean="0"/>
              <a:t>	providers</a:t>
            </a:r>
            <a:endParaRPr lang="en-US" dirty="0"/>
          </a:p>
          <a:p>
            <a:pPr marL="68580" indent="0">
              <a:buNone/>
            </a:pPr>
            <a:r>
              <a:rPr lang="en-US" dirty="0"/>
              <a:t>	e. with professional </a:t>
            </a:r>
            <a:r>
              <a:rPr lang="en-US" dirty="0" smtClean="0"/>
              <a:t>associations 	or </a:t>
            </a:r>
            <a:r>
              <a:rPr lang="en-US" dirty="0"/>
              <a:t>other </a:t>
            </a:r>
            <a:r>
              <a:rPr lang="en-US" dirty="0" smtClean="0"/>
              <a:t>organizations</a:t>
            </a:r>
            <a:endParaRPr lang="en-US" dirty="0"/>
          </a:p>
        </p:txBody>
      </p:sp>
    </p:spTree>
    <p:extLst>
      <p:ext uri="{BB962C8B-B14F-4D97-AF65-F5344CB8AC3E}">
        <p14:creationId xmlns:p14="http://schemas.microsoft.com/office/powerpoint/2010/main" val="3277618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 Background</a:t>
            </a:r>
            <a:endParaRPr lang="en-US" dirty="0"/>
          </a:p>
        </p:txBody>
      </p:sp>
      <p:sp>
        <p:nvSpPr>
          <p:cNvPr id="3" name="Content Placeholder 2"/>
          <p:cNvSpPr>
            <a:spLocks noGrp="1"/>
          </p:cNvSpPr>
          <p:nvPr>
            <p:ph idx="1"/>
          </p:nvPr>
        </p:nvSpPr>
        <p:spPr/>
        <p:txBody>
          <a:bodyPr>
            <a:normAutofit/>
          </a:bodyPr>
          <a:lstStyle/>
          <a:p>
            <a:pPr>
              <a:buNone/>
            </a:pPr>
            <a:r>
              <a:rPr lang="en-US" i="1" dirty="0" smtClean="0"/>
              <a:t>Summary of findings from your self-assessment, interviews and SWOT Analysis. </a:t>
            </a:r>
          </a:p>
          <a:p>
            <a:pPr>
              <a:buNone/>
            </a:pPr>
            <a:endParaRPr lang="en-US" dirty="0" smtClean="0"/>
          </a:p>
          <a:p>
            <a:pPr>
              <a:buNone/>
            </a:pPr>
            <a:r>
              <a:rPr lang="en-US" dirty="0" smtClean="0"/>
              <a:t>As short/long, simple/detailed as you need in order to frame your agenda for its audience, presumably the library’s administration and possibly other key institutional stakeholders in e-research. </a:t>
            </a:r>
          </a:p>
          <a:p>
            <a:pPr>
              <a:buNone/>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II: Potential Opportunities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4600" i="1" dirty="0" smtClean="0"/>
              <a:t>Opportunities identified via the process summarized in section I. </a:t>
            </a:r>
          </a:p>
          <a:p>
            <a:pPr>
              <a:buNone/>
            </a:pPr>
            <a:endParaRPr lang="en-US" sz="2300" dirty="0" smtClean="0"/>
          </a:p>
          <a:p>
            <a:pPr>
              <a:buNone/>
            </a:pPr>
            <a:r>
              <a:rPr lang="en-US" dirty="0" smtClean="0"/>
              <a:t>	e.g. potential services, spaces, skill sets, policies, etc., whether small and targeted, or large and amorphous. The list of categories provided (data curation, metadata/ontologies, etc.) are meant as </a:t>
            </a:r>
            <a:r>
              <a:rPr lang="en-US" i="1" dirty="0" smtClean="0"/>
              <a:t>examples</a:t>
            </a:r>
            <a:r>
              <a:rPr lang="en-US" dirty="0" smtClean="0"/>
              <a:t> and you do not need to address each one of them. </a:t>
            </a:r>
          </a:p>
          <a:p>
            <a:pPr>
              <a:buNone/>
            </a:pPr>
            <a:endParaRPr lang="en-US" dirty="0" smtClean="0"/>
          </a:p>
          <a:p>
            <a:pPr>
              <a:buNone/>
            </a:pPr>
            <a:r>
              <a:rPr lang="en-US" dirty="0" smtClean="0"/>
              <a:t>In some cases the potential opportunity will map exactly to one of the categories, and in other cases it may map to two or more categories. The point is that libraries might be valuable contributors to e-research in a variety of ways, and not limited to data curation.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 Risk Assessment </a:t>
            </a:r>
            <a:endParaRPr lang="en-US" dirty="0"/>
          </a:p>
        </p:txBody>
      </p:sp>
      <p:sp>
        <p:nvSpPr>
          <p:cNvPr id="3" name="Content Placeholder 2"/>
          <p:cNvSpPr>
            <a:spLocks noGrp="1"/>
          </p:cNvSpPr>
          <p:nvPr>
            <p:ph idx="1"/>
          </p:nvPr>
        </p:nvSpPr>
        <p:spPr/>
        <p:txBody>
          <a:bodyPr>
            <a:normAutofit lnSpcReduction="10000"/>
          </a:bodyPr>
          <a:lstStyle/>
          <a:p>
            <a:pPr>
              <a:buNone/>
            </a:pPr>
            <a:r>
              <a:rPr lang="en-US" i="1" dirty="0"/>
              <a:t>E</a:t>
            </a:r>
            <a:r>
              <a:rPr lang="en-US" i="1" dirty="0" smtClean="0"/>
              <a:t>xplain</a:t>
            </a:r>
          </a:p>
          <a:p>
            <a:pPr>
              <a:buNone/>
            </a:pPr>
            <a:r>
              <a:rPr lang="en-US" i="1" dirty="0" smtClean="0"/>
              <a:t>1) the need for exploiting the opportunities in section II (opportunity cost)</a:t>
            </a:r>
          </a:p>
          <a:p>
            <a:pPr>
              <a:buNone/>
            </a:pPr>
            <a:r>
              <a:rPr lang="en-US" i="1" dirty="0" smtClean="0"/>
              <a:t>2) the risks to the library/institution of proceeding</a:t>
            </a:r>
          </a:p>
          <a:p>
            <a:pPr>
              <a:buNone/>
            </a:pPr>
            <a:endParaRPr lang="en-US" dirty="0" smtClean="0"/>
          </a:p>
          <a:p>
            <a:pPr>
              <a:buNone/>
            </a:pPr>
            <a:r>
              <a:rPr lang="en-US" dirty="0" smtClean="0"/>
              <a:t>being realistic leads to better outcomes and a good risk analysis helps identify gaps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IV: Organizational Implications</a:t>
            </a:r>
            <a:endParaRPr lang="en-US" dirty="0"/>
          </a:p>
        </p:txBody>
      </p:sp>
      <p:sp>
        <p:nvSpPr>
          <p:cNvPr id="3" name="Content Placeholder 2"/>
          <p:cNvSpPr>
            <a:spLocks noGrp="1"/>
          </p:cNvSpPr>
          <p:nvPr>
            <p:ph idx="1"/>
          </p:nvPr>
        </p:nvSpPr>
        <p:spPr>
          <a:xfrm>
            <a:off x="457200" y="1905000"/>
            <a:ext cx="8229600" cy="4221163"/>
          </a:xfrm>
        </p:spPr>
        <p:txBody>
          <a:bodyPr>
            <a:normAutofit fontScale="70000" lnSpcReduction="20000"/>
          </a:bodyPr>
          <a:lstStyle/>
          <a:p>
            <a:pPr>
              <a:buNone/>
            </a:pPr>
            <a:r>
              <a:rPr lang="en-US" sz="4600" i="1" dirty="0" smtClean="0"/>
              <a:t>builds on the potential opportunities described in section II, in light of the building blocks of organizational change, sustainability, policy and collaboration. </a:t>
            </a:r>
          </a:p>
          <a:p>
            <a:pPr>
              <a:buNone/>
            </a:pPr>
            <a:endParaRPr lang="en-US" dirty="0" smtClean="0"/>
          </a:p>
          <a:p>
            <a:pPr>
              <a:buNone/>
            </a:pPr>
            <a:r>
              <a:rPr lang="en-US" dirty="0" smtClean="0"/>
              <a:t>helps identify key gaps in infrastructure, both human and technical. Tools and resources include required technical infrastructure that may or may not be available from the library, the institution, external institutions or 3</a:t>
            </a:r>
            <a:r>
              <a:rPr lang="en-US" baseline="30000" dirty="0" smtClean="0"/>
              <a:t>rd</a:t>
            </a:r>
            <a:r>
              <a:rPr lang="en-US" dirty="0" smtClean="0"/>
              <a:t> parties (e.g. cloud service providers). Identifying that infrastructure preliminarily will help your agenda be credible and achievable.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 Next Steps </a:t>
            </a:r>
            <a:endParaRPr lang="en-US" dirty="0"/>
          </a:p>
        </p:txBody>
      </p:sp>
      <p:sp>
        <p:nvSpPr>
          <p:cNvPr id="3" name="Content Placeholder 2"/>
          <p:cNvSpPr>
            <a:spLocks noGrp="1"/>
          </p:cNvSpPr>
          <p:nvPr>
            <p:ph idx="1"/>
          </p:nvPr>
        </p:nvSpPr>
        <p:spPr/>
        <p:txBody>
          <a:bodyPr/>
          <a:lstStyle/>
          <a:p>
            <a:pPr>
              <a:buNone/>
            </a:pPr>
            <a:r>
              <a:rPr lang="en-US" i="1" dirty="0" smtClean="0"/>
              <a:t>Identify specific next steps for creating an actionable strategic plan after the Institute, building on this strategic agenda</a:t>
            </a:r>
            <a:endParaRPr lang="en-US"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Sections are all </a:t>
            </a:r>
            <a:r>
              <a:rPr lang="en-US" i="1" dirty="0" smtClean="0"/>
              <a:t>optional</a:t>
            </a:r>
            <a:r>
              <a:rPr lang="en-US" dirty="0" smtClean="0"/>
              <a:t> and can be adapted as needed. The intention is to provide a starting point and set of issues to consider</a:t>
            </a:r>
          </a:p>
          <a:p>
            <a:pPr>
              <a:buNone/>
            </a:pPr>
            <a:endParaRPr lang="en-US" dirty="0" smtClean="0"/>
          </a:p>
          <a:p>
            <a:pPr>
              <a:buNone/>
            </a:pPr>
            <a:r>
              <a:rPr lang="en-US" dirty="0" smtClean="0"/>
              <a:t>Build on Institute pre-work to document the value of your findings and define the library’s E-Research priorities in the context of its institution</a:t>
            </a:r>
            <a:br>
              <a:rPr lang="en-US" dirty="0" smtClean="0"/>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fontScale="90000"/>
          </a:bodyPr>
          <a:lstStyle/>
          <a:p>
            <a:r>
              <a:rPr lang="en-US" sz="3600" b="1" dirty="0"/>
              <a:t>Five Organizational Stages </a:t>
            </a:r>
            <a:r>
              <a:rPr lang="en-US" sz="3600" b="1" dirty="0" smtClean="0"/>
              <a:t/>
            </a:r>
            <a:br>
              <a:rPr lang="en-US" sz="3600" b="1" dirty="0" smtClean="0"/>
            </a:br>
            <a:r>
              <a:rPr lang="en-US" sz="3600" b="1" dirty="0" smtClean="0"/>
              <a:t>Applied </a:t>
            </a:r>
            <a:r>
              <a:rPr lang="en-US" sz="3600" b="1" dirty="0"/>
              <a:t>to E-Research</a:t>
            </a:r>
            <a:r>
              <a:rPr lang="en-US" dirty="0"/>
              <a:t/>
            </a:r>
            <a:br>
              <a:rPr lang="en-US" dirty="0"/>
            </a:br>
            <a:endParaRPr lang="en-US" dirty="0"/>
          </a:p>
        </p:txBody>
      </p:sp>
      <p:sp>
        <p:nvSpPr>
          <p:cNvPr id="3" name="Content Placeholder 2"/>
          <p:cNvSpPr>
            <a:spLocks noGrp="1"/>
          </p:cNvSpPr>
          <p:nvPr>
            <p:ph idx="1"/>
          </p:nvPr>
        </p:nvSpPr>
        <p:spPr>
          <a:xfrm>
            <a:off x="2819400" y="2133600"/>
            <a:ext cx="5105400" cy="4267200"/>
          </a:xfrm>
        </p:spPr>
        <p:txBody>
          <a:bodyPr>
            <a:normAutofit/>
          </a:bodyPr>
          <a:lstStyle/>
          <a:p>
            <a:pPr>
              <a:buNone/>
            </a:pPr>
            <a:r>
              <a:rPr lang="en-US" dirty="0" smtClean="0"/>
              <a:t>5. Externalize</a:t>
            </a:r>
          </a:p>
          <a:p>
            <a:pPr>
              <a:buNone/>
            </a:pPr>
            <a:r>
              <a:rPr lang="en-US" dirty="0" smtClean="0"/>
              <a:t>4. Institutionalize</a:t>
            </a:r>
          </a:p>
          <a:p>
            <a:pPr>
              <a:buNone/>
            </a:pPr>
            <a:r>
              <a:rPr lang="en-US" dirty="0" smtClean="0"/>
              <a:t>3. Consolidate</a:t>
            </a:r>
          </a:p>
          <a:p>
            <a:pPr>
              <a:buNone/>
            </a:pPr>
            <a:r>
              <a:rPr lang="en-US" dirty="0" smtClean="0"/>
              <a:t>2. Act</a:t>
            </a:r>
          </a:p>
          <a:p>
            <a:pPr>
              <a:buNone/>
            </a:pPr>
            <a:r>
              <a:rPr lang="en-US" dirty="0" smtClean="0"/>
              <a:t>1. Acknowledge </a:t>
            </a:r>
            <a:endParaRPr lang="en-US" dirty="0"/>
          </a:p>
        </p:txBody>
      </p:sp>
    </p:spTree>
    <p:extLst>
      <p:ext uri="{BB962C8B-B14F-4D97-AF65-F5344CB8AC3E}">
        <p14:creationId xmlns:p14="http://schemas.microsoft.com/office/powerpoint/2010/main" val="1200049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Small-scale initiative </a:t>
            </a:r>
            <a:r>
              <a:rPr lang="en-US" dirty="0"/>
              <a:t/>
            </a:r>
            <a:br>
              <a:rPr lang="en-US" dirty="0"/>
            </a:br>
            <a:endParaRPr lang="en-US" dirty="0"/>
          </a:p>
        </p:txBody>
      </p:sp>
      <p:sp>
        <p:nvSpPr>
          <p:cNvPr id="3" name="Content Placeholder 2"/>
          <p:cNvSpPr>
            <a:spLocks noGrp="1"/>
          </p:cNvSpPr>
          <p:nvPr>
            <p:ph type="body" idx="1"/>
          </p:nvPr>
        </p:nvSpPr>
        <p:spPr/>
        <p:txBody>
          <a:bodyPr>
            <a:normAutofit/>
          </a:bodyPr>
          <a:lstStyle/>
          <a:p>
            <a:pPr>
              <a:buNone/>
            </a:pPr>
            <a:r>
              <a:rPr lang="en-US" dirty="0" smtClean="0"/>
              <a:t>Scenario I </a:t>
            </a:r>
            <a:endParaRPr lang="en-US" dirty="0"/>
          </a:p>
        </p:txBody>
      </p:sp>
    </p:spTree>
    <p:extLst>
      <p:ext uri="{BB962C8B-B14F-4D97-AF65-F5344CB8AC3E}">
        <p14:creationId xmlns:p14="http://schemas.microsoft.com/office/powerpoint/2010/main" val="42820145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Mid-level initiative </a:t>
            </a:r>
            <a:r>
              <a:rPr lang="en-US" dirty="0"/>
              <a:t/>
            </a:r>
            <a:br>
              <a:rPr lang="en-US" dirty="0"/>
            </a:br>
            <a:endParaRPr lang="en-US" dirty="0"/>
          </a:p>
        </p:txBody>
      </p:sp>
      <p:sp>
        <p:nvSpPr>
          <p:cNvPr id="3" name="Content Placeholder 2"/>
          <p:cNvSpPr>
            <a:spLocks noGrp="1"/>
          </p:cNvSpPr>
          <p:nvPr>
            <p:ph type="body" idx="1"/>
          </p:nvPr>
        </p:nvSpPr>
        <p:spPr/>
        <p:txBody>
          <a:bodyPr>
            <a:normAutofit/>
          </a:bodyPr>
          <a:lstStyle/>
          <a:p>
            <a:pPr>
              <a:buNone/>
            </a:pPr>
            <a:r>
              <a:rPr lang="en-US" dirty="0" smtClean="0"/>
              <a:t>Scenario II </a:t>
            </a:r>
            <a:endParaRPr lang="en-US" dirty="0"/>
          </a:p>
        </p:txBody>
      </p:sp>
    </p:spTree>
    <p:extLst>
      <p:ext uri="{BB962C8B-B14F-4D97-AF65-F5344CB8AC3E}">
        <p14:creationId xmlns:p14="http://schemas.microsoft.com/office/powerpoint/2010/main" val="2746901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Capstone Roadmap</a:t>
            </a:r>
            <a:endParaRPr lang="en-US" dirty="0"/>
          </a:p>
        </p:txBody>
      </p:sp>
      <p:sp>
        <p:nvSpPr>
          <p:cNvPr id="7" name="Text Placeholder 6"/>
          <p:cNvSpPr>
            <a:spLocks noGrp="1"/>
          </p:cNvSpPr>
          <p:nvPr>
            <p:ph type="body" idx="1"/>
          </p:nvPr>
        </p:nvSpPr>
        <p:spPr/>
        <p:txBody>
          <a:bodyPr/>
          <a:lstStyle/>
          <a:p>
            <a:r>
              <a:rPr lang="en-US" dirty="0" smtClean="0"/>
              <a:t>Capstone Agenda </a:t>
            </a:r>
            <a:endParaRPr lang="en-US" dirty="0"/>
          </a:p>
        </p:txBody>
      </p:sp>
      <p:sp>
        <p:nvSpPr>
          <p:cNvPr id="8" name="Content Placeholder 7"/>
          <p:cNvSpPr>
            <a:spLocks noGrp="1"/>
          </p:cNvSpPr>
          <p:nvPr>
            <p:ph sz="half" idx="2"/>
          </p:nvPr>
        </p:nvSpPr>
        <p:spPr>
          <a:xfrm>
            <a:off x="457200" y="2174875"/>
            <a:ext cx="4114800" cy="3951288"/>
          </a:xfrm>
        </p:spPr>
        <p:txBody>
          <a:bodyPr>
            <a:normAutofit/>
          </a:bodyPr>
          <a:lstStyle/>
          <a:p>
            <a:r>
              <a:rPr lang="en-US" sz="2300" dirty="0" smtClean="0">
                <a:solidFill>
                  <a:srgbClr val="7030A0"/>
                </a:solidFill>
              </a:rPr>
              <a:t>Research Life </a:t>
            </a:r>
            <a:r>
              <a:rPr lang="en-US" sz="2300" dirty="0">
                <a:solidFill>
                  <a:srgbClr val="7030A0"/>
                </a:solidFill>
              </a:rPr>
              <a:t>C</a:t>
            </a:r>
            <a:r>
              <a:rPr lang="en-US" sz="2300" dirty="0" smtClean="0">
                <a:solidFill>
                  <a:srgbClr val="7030A0"/>
                </a:solidFill>
              </a:rPr>
              <a:t>ycle and Building </a:t>
            </a:r>
            <a:r>
              <a:rPr lang="en-US" sz="2300" dirty="0">
                <a:solidFill>
                  <a:srgbClr val="7030A0"/>
                </a:solidFill>
              </a:rPr>
              <a:t>B</a:t>
            </a:r>
            <a:r>
              <a:rPr lang="en-US" sz="2300" dirty="0" smtClean="0">
                <a:solidFill>
                  <a:srgbClr val="7030A0"/>
                </a:solidFill>
              </a:rPr>
              <a:t>locks</a:t>
            </a:r>
          </a:p>
          <a:p>
            <a:r>
              <a:rPr lang="en-US" sz="2300" dirty="0" smtClean="0"/>
              <a:t>Strategic Agenda development, Sec I and II</a:t>
            </a:r>
          </a:p>
          <a:p>
            <a:r>
              <a:rPr lang="en-US" sz="2300" dirty="0" smtClean="0"/>
              <a:t>Collaboration Opportunities</a:t>
            </a:r>
          </a:p>
          <a:p>
            <a:r>
              <a:rPr lang="en-US" sz="2300" dirty="0" smtClean="0"/>
              <a:t>Strategic Agenda development, Sec III and IV</a:t>
            </a:r>
          </a:p>
          <a:p>
            <a:r>
              <a:rPr lang="en-US" sz="2300" dirty="0" smtClean="0"/>
              <a:t>Next steps </a:t>
            </a:r>
            <a:endParaRPr lang="en-US" sz="2300" dirty="0"/>
          </a:p>
        </p:txBody>
      </p:sp>
      <p:sp>
        <p:nvSpPr>
          <p:cNvPr id="9" name="Text Placeholder 8"/>
          <p:cNvSpPr>
            <a:spLocks noGrp="1"/>
          </p:cNvSpPr>
          <p:nvPr>
            <p:ph type="body" sz="quarter" idx="3"/>
          </p:nvPr>
        </p:nvSpPr>
        <p:spPr/>
        <p:txBody>
          <a:bodyPr/>
          <a:lstStyle/>
          <a:p>
            <a:r>
              <a:rPr lang="en-US" dirty="0" smtClean="0"/>
              <a:t>Strategic Agenda </a:t>
            </a:r>
            <a:endParaRPr lang="en-US" dirty="0"/>
          </a:p>
        </p:txBody>
      </p:sp>
      <p:sp>
        <p:nvSpPr>
          <p:cNvPr id="10" name="Content Placeholder 9"/>
          <p:cNvSpPr>
            <a:spLocks noGrp="1"/>
          </p:cNvSpPr>
          <p:nvPr>
            <p:ph sz="quarter" idx="4"/>
          </p:nvPr>
        </p:nvSpPr>
        <p:spPr/>
        <p:txBody>
          <a:bodyPr/>
          <a:lstStyle/>
          <a:p>
            <a:pPr marL="582930" indent="-514350">
              <a:buFont typeface="+mj-lt"/>
              <a:buAutoNum type="romanUcPeriod"/>
            </a:pPr>
            <a:r>
              <a:rPr lang="en-US" dirty="0" smtClean="0">
                <a:solidFill>
                  <a:srgbClr val="7030A0"/>
                </a:solidFill>
              </a:rPr>
              <a:t>Background</a:t>
            </a:r>
          </a:p>
          <a:p>
            <a:pPr marL="582930" indent="-514350">
              <a:buFont typeface="+mj-lt"/>
              <a:buAutoNum type="romanUcPeriod"/>
            </a:pPr>
            <a:r>
              <a:rPr lang="en-US" dirty="0" smtClean="0"/>
              <a:t>Opportunities to align with strategic priorities</a:t>
            </a:r>
          </a:p>
          <a:p>
            <a:pPr marL="582930" indent="-514350">
              <a:buFont typeface="+mj-lt"/>
              <a:buAutoNum type="romanUcPeriod"/>
            </a:pPr>
            <a:r>
              <a:rPr lang="en-US" dirty="0" smtClean="0"/>
              <a:t>Risk assessment of opportunities</a:t>
            </a:r>
          </a:p>
          <a:p>
            <a:pPr marL="582930" indent="-514350">
              <a:buFont typeface="+mj-lt"/>
              <a:buAutoNum type="romanUcPeriod"/>
            </a:pPr>
            <a:r>
              <a:rPr lang="en-US" dirty="0" smtClean="0"/>
              <a:t>Organizational implications</a:t>
            </a:r>
          </a:p>
          <a:p>
            <a:pPr marL="582930" indent="-514350">
              <a:buFont typeface="+mj-lt"/>
              <a:buAutoNum type="romanUcPeriod"/>
            </a:pPr>
            <a:r>
              <a:rPr lang="en-US" dirty="0" smtClean="0"/>
              <a:t>Next steps </a:t>
            </a:r>
            <a:endParaRPr lang="en-US" dirty="0"/>
          </a:p>
        </p:txBody>
      </p:sp>
    </p:spTree>
    <p:extLst>
      <p:ext uri="{BB962C8B-B14F-4D97-AF65-F5344CB8AC3E}">
        <p14:creationId xmlns:p14="http://schemas.microsoft.com/office/powerpoint/2010/main" val="306927183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Large-scale initiative </a:t>
            </a:r>
            <a:r>
              <a:rPr lang="en-US" dirty="0"/>
              <a:t/>
            </a:r>
            <a:br>
              <a:rPr lang="en-US" dirty="0"/>
            </a:br>
            <a:endParaRPr lang="en-US" dirty="0"/>
          </a:p>
        </p:txBody>
      </p:sp>
      <p:sp>
        <p:nvSpPr>
          <p:cNvPr id="3" name="Content Placeholder 2"/>
          <p:cNvSpPr>
            <a:spLocks noGrp="1"/>
          </p:cNvSpPr>
          <p:nvPr>
            <p:ph type="body" idx="1"/>
          </p:nvPr>
        </p:nvSpPr>
        <p:spPr/>
        <p:txBody>
          <a:bodyPr>
            <a:normAutofit/>
          </a:bodyPr>
          <a:lstStyle/>
          <a:p>
            <a:pPr>
              <a:buNone/>
            </a:pPr>
            <a:r>
              <a:rPr lang="en-US" dirty="0" smtClean="0"/>
              <a:t>Scenario III </a:t>
            </a:r>
            <a:endParaRPr lang="en-US" dirty="0"/>
          </a:p>
        </p:txBody>
      </p:sp>
    </p:spTree>
    <p:extLst>
      <p:ext uri="{BB962C8B-B14F-4D97-AF65-F5344CB8AC3E}">
        <p14:creationId xmlns:p14="http://schemas.microsoft.com/office/powerpoint/2010/main" val="2746901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Strategic </a:t>
            </a:r>
            <a:r>
              <a:rPr lang="en-US" sz="3600" dirty="0"/>
              <a:t>A</a:t>
            </a:r>
            <a:r>
              <a:rPr lang="en-US" sz="3600" dirty="0" smtClean="0"/>
              <a:t>genda Building</a:t>
            </a:r>
            <a:endParaRPr lang="en-US" sz="3600" dirty="0"/>
          </a:p>
        </p:txBody>
      </p:sp>
      <p:sp>
        <p:nvSpPr>
          <p:cNvPr id="4" name="Content Placeholder 3"/>
          <p:cNvSpPr>
            <a:spLocks noGrp="1"/>
          </p:cNvSpPr>
          <p:nvPr>
            <p:ph idx="1"/>
          </p:nvPr>
        </p:nvSpPr>
        <p:spPr>
          <a:xfrm>
            <a:off x="457200" y="1828800"/>
            <a:ext cx="8229600" cy="4419600"/>
          </a:xfrm>
        </p:spPr>
        <p:txBody>
          <a:bodyPr>
            <a:normAutofit/>
          </a:bodyPr>
          <a:lstStyle/>
          <a:p>
            <a:pPr marL="68580" indent="0">
              <a:buNone/>
            </a:pPr>
            <a:r>
              <a:rPr lang="en-US" sz="2600" b="1" dirty="0" smtClean="0"/>
              <a:t>Step 1:</a:t>
            </a:r>
            <a:r>
              <a:rPr lang="en-US" sz="2600" dirty="0" smtClean="0"/>
              <a:t>  </a:t>
            </a:r>
            <a:endParaRPr lang="en-US" sz="2600" dirty="0"/>
          </a:p>
          <a:p>
            <a:pPr marL="468630" lvl="1" indent="0">
              <a:buNone/>
            </a:pPr>
            <a:r>
              <a:rPr lang="en-US" sz="1800" dirty="0" smtClean="0"/>
              <a:t>In your institutional teams, come up with examples for each area (jot notes) of the Strategic Agenda template, knowing that you’ll have more time to do a deeper dive on each category later. Make sure that you understand each section and that you are clear about how to map your SWOT to the Agenda.</a:t>
            </a:r>
          </a:p>
          <a:p>
            <a:pPr marL="468630" lvl="1" indent="0">
              <a:buNone/>
            </a:pPr>
            <a:r>
              <a:rPr lang="en-US" sz="1800" dirty="0" smtClean="0"/>
              <a:t> </a:t>
            </a:r>
            <a:endParaRPr lang="en-US" sz="1200" dirty="0" smtClean="0"/>
          </a:p>
          <a:p>
            <a:pPr marL="68580" indent="0">
              <a:buNone/>
            </a:pPr>
            <a:r>
              <a:rPr lang="en-US" sz="2600" dirty="0" smtClean="0"/>
              <a:t>Faculty will circulate to answer questions.</a:t>
            </a:r>
          </a:p>
          <a:p>
            <a:pPr marL="68580" indent="0">
              <a:buNone/>
            </a:pPr>
            <a:endParaRPr lang="en-US" sz="2600" i="1" dirty="0" smtClean="0"/>
          </a:p>
          <a:p>
            <a:pPr marL="68580" indent="0">
              <a:buNone/>
            </a:pPr>
            <a:endParaRPr lang="en-US" sz="2600" i="1" dirty="0" smtClean="0"/>
          </a:p>
          <a:p>
            <a:pPr marL="68580" indent="0">
              <a:buNone/>
            </a:pPr>
            <a:r>
              <a:rPr lang="en-US" sz="2600" i="1" dirty="0" smtClean="0"/>
              <a:t>Time: 2:00-2:30 PM</a:t>
            </a:r>
            <a:endParaRPr lang="en-US" sz="2600" b="1" i="1" dirty="0"/>
          </a:p>
        </p:txBody>
      </p:sp>
    </p:spTree>
    <p:extLst>
      <p:ext uri="{BB962C8B-B14F-4D97-AF65-F5344CB8AC3E}">
        <p14:creationId xmlns:p14="http://schemas.microsoft.com/office/powerpoint/2010/main" val="41864745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BREAK </a:t>
            </a:r>
            <a:endParaRPr lang="en-US" sz="3600" dirty="0"/>
          </a:p>
        </p:txBody>
      </p:sp>
      <p:sp>
        <p:nvSpPr>
          <p:cNvPr id="3" name="Content Placeholder 2"/>
          <p:cNvSpPr>
            <a:spLocks noGrp="1"/>
          </p:cNvSpPr>
          <p:nvPr>
            <p:ph type="body" idx="1"/>
          </p:nvPr>
        </p:nvSpPr>
        <p:spPr/>
        <p:txBody>
          <a:bodyPr>
            <a:normAutofit/>
          </a:bodyPr>
          <a:lstStyle/>
          <a:p>
            <a:pPr marL="68580" lvl="0" indent="0">
              <a:buNone/>
            </a:pPr>
            <a:r>
              <a:rPr lang="en-US" dirty="0" smtClean="0"/>
              <a:t>2:30-2:45 PM</a:t>
            </a:r>
            <a:endParaRPr lang="en-US" dirty="0"/>
          </a:p>
        </p:txBody>
      </p:sp>
    </p:spTree>
    <p:extLst>
      <p:ext uri="{BB962C8B-B14F-4D97-AF65-F5344CB8AC3E}">
        <p14:creationId xmlns:p14="http://schemas.microsoft.com/office/powerpoint/2010/main" val="21646594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dirty="0">
                <a:solidFill>
                  <a:srgbClr val="000000"/>
                </a:solidFill>
              </a:rPr>
              <a:t>Strategic Agenda </a:t>
            </a:r>
            <a:r>
              <a:rPr lang="en-US" sz="3600" dirty="0" smtClean="0">
                <a:solidFill>
                  <a:srgbClr val="000000"/>
                </a:solidFill>
              </a:rPr>
              <a:t>Section I—Drill Down</a:t>
            </a:r>
            <a:endParaRPr lang="en-US" sz="3600" dirty="0">
              <a:solidFill>
                <a:srgbClr val="000000"/>
              </a:solidFill>
            </a:endParaRPr>
          </a:p>
        </p:txBody>
      </p:sp>
      <p:sp>
        <p:nvSpPr>
          <p:cNvPr id="4" name="Content Placeholder 3"/>
          <p:cNvSpPr>
            <a:spLocks noGrp="1"/>
          </p:cNvSpPr>
          <p:nvPr>
            <p:ph idx="1"/>
          </p:nvPr>
        </p:nvSpPr>
        <p:spPr>
          <a:xfrm>
            <a:off x="304800" y="1524000"/>
            <a:ext cx="8534400" cy="4724400"/>
          </a:xfrm>
        </p:spPr>
        <p:txBody>
          <a:bodyPr>
            <a:normAutofit fontScale="70000" lnSpcReduction="20000"/>
          </a:bodyPr>
          <a:lstStyle/>
          <a:p>
            <a:pPr marL="68580" indent="0">
              <a:buNone/>
            </a:pPr>
            <a:r>
              <a:rPr lang="en-US" b="1" dirty="0" smtClean="0"/>
              <a:t>Step 2:</a:t>
            </a:r>
            <a:r>
              <a:rPr lang="en-US" dirty="0" smtClean="0"/>
              <a:t> </a:t>
            </a:r>
          </a:p>
          <a:p>
            <a:pPr marL="468630" lvl="1" indent="0">
              <a:buNone/>
            </a:pPr>
            <a:r>
              <a:rPr lang="en-US" b="1" dirty="0" smtClean="0"/>
              <a:t>Table (30 minutes):</a:t>
            </a:r>
            <a:r>
              <a:rPr lang="en-US" dirty="0" smtClean="0"/>
              <a:t> Each team present to the table who you interviewed and what you learned.</a:t>
            </a:r>
          </a:p>
          <a:p>
            <a:pPr marL="468630" lvl="1" indent="0">
              <a:buNone/>
            </a:pPr>
            <a:endParaRPr lang="en-US" sz="1280" dirty="0" smtClean="0"/>
          </a:p>
          <a:p>
            <a:pPr marL="468630" lvl="1" indent="0">
              <a:buNone/>
            </a:pPr>
            <a:r>
              <a:rPr lang="en-US" b="1" dirty="0" smtClean="0"/>
              <a:t>Team (30 minutes):</a:t>
            </a:r>
            <a:r>
              <a:rPr lang="en-US" dirty="0" smtClean="0"/>
              <a:t> Review summarized self-assessment and SWOT analysis. Reflect on why you have made your decisions. Include references to Five Stages to develop outline for the first draft of Section 1 (5. Externalize, 4. Institutionalize, 3. Consolidate, 2. Act, 1. Acknowledge)</a:t>
            </a:r>
          </a:p>
          <a:p>
            <a:pPr marL="68580" indent="0">
              <a:buNone/>
            </a:pPr>
            <a:endParaRPr lang="en-US" sz="2182" dirty="0"/>
          </a:p>
          <a:p>
            <a:pPr marL="68580" indent="0">
              <a:buNone/>
            </a:pPr>
            <a:r>
              <a:rPr lang="en-US" dirty="0" smtClean="0"/>
              <a:t>What do you know about your institutional landscape: </a:t>
            </a:r>
          </a:p>
          <a:p>
            <a:pPr lvl="1"/>
            <a:r>
              <a:rPr lang="en-US" dirty="0" smtClean="0"/>
              <a:t>Key players</a:t>
            </a:r>
          </a:p>
          <a:p>
            <a:pPr lvl="1"/>
            <a:r>
              <a:rPr lang="en-US" dirty="0" smtClean="0"/>
              <a:t>Current initiatives</a:t>
            </a:r>
          </a:p>
          <a:p>
            <a:pPr lvl="1"/>
            <a:r>
              <a:rPr lang="en-US" dirty="0" smtClean="0"/>
              <a:t>Interesting items that administration should know about</a:t>
            </a:r>
          </a:p>
          <a:p>
            <a:pPr lvl="1"/>
            <a:r>
              <a:rPr lang="en-US" dirty="0" smtClean="0"/>
              <a:t>Resources available</a:t>
            </a:r>
          </a:p>
          <a:p>
            <a:pPr lvl="1">
              <a:buNone/>
            </a:pPr>
            <a:endParaRPr lang="en-US" sz="2182" i="1" dirty="0" smtClean="0"/>
          </a:p>
          <a:p>
            <a:pPr marL="68580" indent="0">
              <a:buNone/>
            </a:pPr>
            <a:r>
              <a:rPr lang="en-US" i="1" dirty="0" smtClean="0"/>
              <a:t>Time</a:t>
            </a:r>
            <a:r>
              <a:rPr lang="en-US" i="1" dirty="0"/>
              <a:t>: </a:t>
            </a:r>
            <a:r>
              <a:rPr lang="en-US" i="1" dirty="0" smtClean="0"/>
              <a:t>2:45-3:45 PM</a:t>
            </a:r>
            <a:endParaRPr lang="en-US" dirty="0"/>
          </a:p>
        </p:txBody>
      </p:sp>
    </p:spTree>
    <p:extLst>
      <p:ext uri="{BB962C8B-B14F-4D97-AF65-F5344CB8AC3E}">
        <p14:creationId xmlns:p14="http://schemas.microsoft.com/office/powerpoint/2010/main" val="2127761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dirty="0">
                <a:solidFill>
                  <a:srgbClr val="000000"/>
                </a:solidFill>
              </a:rPr>
              <a:t>Strategic Agenda </a:t>
            </a:r>
            <a:r>
              <a:rPr lang="en-US" sz="3600" dirty="0" smtClean="0">
                <a:solidFill>
                  <a:srgbClr val="000000"/>
                </a:solidFill>
              </a:rPr>
              <a:t>Section II—Drill Down</a:t>
            </a:r>
            <a:endParaRPr lang="en-US" sz="3600" dirty="0">
              <a:solidFill>
                <a:srgbClr val="000000"/>
              </a:solidFill>
            </a:endParaRPr>
          </a:p>
        </p:txBody>
      </p:sp>
      <p:sp>
        <p:nvSpPr>
          <p:cNvPr id="4" name="Content Placeholder 3"/>
          <p:cNvSpPr>
            <a:spLocks noGrp="1"/>
          </p:cNvSpPr>
          <p:nvPr>
            <p:ph idx="1"/>
          </p:nvPr>
        </p:nvSpPr>
        <p:spPr>
          <a:xfrm>
            <a:off x="76200" y="1295400"/>
            <a:ext cx="9144000" cy="5791200"/>
          </a:xfrm>
        </p:spPr>
        <p:txBody>
          <a:bodyPr>
            <a:noAutofit/>
          </a:bodyPr>
          <a:lstStyle/>
          <a:p>
            <a:pPr marL="68580" indent="0">
              <a:buNone/>
            </a:pPr>
            <a:r>
              <a:rPr lang="en-US" sz="1800" dirty="0" smtClean="0">
                <a:solidFill>
                  <a:srgbClr val="000000"/>
                </a:solidFill>
              </a:rPr>
              <a:t>Step 3: </a:t>
            </a:r>
          </a:p>
          <a:p>
            <a:pPr marL="0" indent="0">
              <a:spcBef>
                <a:spcPts val="0"/>
              </a:spcBef>
              <a:buNone/>
            </a:pPr>
            <a:r>
              <a:rPr lang="en-US" sz="1800" dirty="0" smtClean="0">
                <a:solidFill>
                  <a:srgbClr val="000000"/>
                </a:solidFill>
              </a:rPr>
              <a:t> Using the E-Research Support Services document (or </a:t>
            </a:r>
            <a:r>
              <a:rPr lang="en-US" sz="1800" dirty="0" err="1" smtClean="0"/>
              <a:t>e</a:t>
            </a:r>
            <a:r>
              <a:rPr lang="en-US" sz="1800" dirty="0" smtClean="0"/>
              <a:t>-copy: http://</a:t>
            </a:r>
            <a:r>
              <a:rPr lang="en-US" sz="1800" dirty="0" err="1" smtClean="0"/>
              <a:t>bit.ly/VMoYzo</a:t>
            </a:r>
            <a:r>
              <a:rPr lang="en-US" sz="1800" dirty="0" smtClean="0">
                <a:solidFill>
                  <a:srgbClr val="000000"/>
                </a:solidFill>
              </a:rPr>
              <a:t>): </a:t>
            </a:r>
          </a:p>
          <a:p>
            <a:pPr marL="400050" lvl="2" indent="0">
              <a:spcBef>
                <a:spcPts val="0"/>
              </a:spcBef>
              <a:buNone/>
            </a:pPr>
            <a:r>
              <a:rPr lang="en-US" sz="1800" b="1" dirty="0" smtClean="0">
                <a:solidFill>
                  <a:srgbClr val="000000"/>
                </a:solidFill>
              </a:rPr>
              <a:t>Table (20 minutes):</a:t>
            </a:r>
            <a:r>
              <a:rPr lang="en-US" sz="1800" dirty="0" smtClean="0">
                <a:solidFill>
                  <a:srgbClr val="000000"/>
                </a:solidFill>
              </a:rPr>
              <a:t> Discuss E-Research Support Services document with their table.</a:t>
            </a:r>
          </a:p>
          <a:p>
            <a:pPr marL="400050" lvl="2" indent="0">
              <a:spcBef>
                <a:spcPts val="0"/>
              </a:spcBef>
              <a:buNone/>
            </a:pPr>
            <a:r>
              <a:rPr lang="en-US" sz="1800" b="1" dirty="0" smtClean="0">
                <a:solidFill>
                  <a:srgbClr val="000000"/>
                </a:solidFill>
              </a:rPr>
              <a:t>Team (10 minutes):</a:t>
            </a:r>
            <a:r>
              <a:rPr lang="en-US" sz="1800" dirty="0" smtClean="0">
                <a:solidFill>
                  <a:srgbClr val="000000"/>
                </a:solidFill>
              </a:rPr>
              <a:t> Each team take 10 minutes using the chart to brainstorm opportunities with 2-3 </a:t>
            </a:r>
            <a:r>
              <a:rPr lang="en-US" sz="1800" dirty="0" err="1" smtClean="0">
                <a:solidFill>
                  <a:srgbClr val="000000"/>
                </a:solidFill>
              </a:rPr>
              <a:t>svcs</a:t>
            </a:r>
            <a:r>
              <a:rPr lang="en-US" sz="1800" dirty="0" smtClean="0">
                <a:solidFill>
                  <a:srgbClr val="000000"/>
                </a:solidFill>
              </a:rPr>
              <a:t> in each area</a:t>
            </a:r>
          </a:p>
          <a:p>
            <a:pPr marL="857250" lvl="3" indent="0">
              <a:spcBef>
                <a:spcPts val="0"/>
              </a:spcBef>
              <a:buFont typeface="Arial"/>
              <a:buChar char="•"/>
            </a:pPr>
            <a:r>
              <a:rPr lang="en-US" sz="1800" dirty="0" smtClean="0">
                <a:solidFill>
                  <a:srgbClr val="000000"/>
                </a:solidFill>
              </a:rPr>
              <a:t> Data </a:t>
            </a:r>
            <a:r>
              <a:rPr lang="en-US" sz="1800" dirty="0" err="1" smtClean="0">
                <a:solidFill>
                  <a:srgbClr val="000000"/>
                </a:solidFill>
              </a:rPr>
              <a:t>Curation</a:t>
            </a:r>
            <a:r>
              <a:rPr lang="en-US" sz="1800" dirty="0" smtClean="0">
                <a:solidFill>
                  <a:srgbClr val="000000"/>
                </a:solidFill>
              </a:rPr>
              <a:t>,</a:t>
            </a:r>
          </a:p>
          <a:p>
            <a:pPr marL="857250" lvl="3" indent="0">
              <a:spcBef>
                <a:spcPts val="0"/>
              </a:spcBef>
              <a:buFont typeface="Arial"/>
              <a:buChar char="•"/>
            </a:pPr>
            <a:r>
              <a:rPr lang="en-US" sz="1800" dirty="0" smtClean="0">
                <a:solidFill>
                  <a:srgbClr val="000000"/>
                </a:solidFill>
              </a:rPr>
              <a:t> Metadata/ </a:t>
            </a:r>
            <a:r>
              <a:rPr lang="en-US" sz="1800" dirty="0" err="1" smtClean="0">
                <a:solidFill>
                  <a:srgbClr val="000000"/>
                </a:solidFill>
              </a:rPr>
              <a:t>Ontologies</a:t>
            </a:r>
            <a:endParaRPr lang="en-US" sz="1800" dirty="0" smtClean="0">
              <a:solidFill>
                <a:srgbClr val="000000"/>
              </a:solidFill>
            </a:endParaRPr>
          </a:p>
          <a:p>
            <a:pPr marL="857250" lvl="3" indent="0">
              <a:spcBef>
                <a:spcPts val="0"/>
              </a:spcBef>
              <a:buFont typeface="Arial"/>
              <a:buChar char="•"/>
            </a:pPr>
            <a:r>
              <a:rPr lang="en-US" sz="1800" dirty="0" smtClean="0">
                <a:solidFill>
                  <a:srgbClr val="000000"/>
                </a:solidFill>
              </a:rPr>
              <a:t> Outreach/Support</a:t>
            </a:r>
          </a:p>
          <a:p>
            <a:pPr marL="857250" lvl="3" indent="0">
              <a:spcBef>
                <a:spcPts val="0"/>
              </a:spcBef>
              <a:buFont typeface="Arial"/>
              <a:buChar char="•"/>
            </a:pPr>
            <a:r>
              <a:rPr lang="en-US" sz="1800" dirty="0" smtClean="0">
                <a:solidFill>
                  <a:srgbClr val="000000"/>
                </a:solidFill>
              </a:rPr>
              <a:t> Facilities</a:t>
            </a:r>
          </a:p>
          <a:p>
            <a:pPr marL="857250" lvl="3" indent="0">
              <a:spcBef>
                <a:spcPts val="0"/>
              </a:spcBef>
              <a:buFont typeface="Arial"/>
              <a:buChar char="•"/>
            </a:pPr>
            <a:r>
              <a:rPr lang="en-US" sz="1800" dirty="0" smtClean="0">
                <a:solidFill>
                  <a:srgbClr val="000000"/>
                </a:solidFill>
              </a:rPr>
              <a:t> Other</a:t>
            </a:r>
          </a:p>
          <a:p>
            <a:pPr marL="0" indent="0">
              <a:spcBef>
                <a:spcPts val="0"/>
              </a:spcBef>
              <a:buNone/>
            </a:pPr>
            <a:endParaRPr lang="en-US" sz="800" dirty="0" smtClean="0">
              <a:solidFill>
                <a:srgbClr val="000000"/>
              </a:solidFill>
            </a:endParaRPr>
          </a:p>
          <a:p>
            <a:pPr marL="400050" lvl="1" indent="0">
              <a:spcBef>
                <a:spcPts val="0"/>
              </a:spcBef>
              <a:buNone/>
            </a:pPr>
            <a:r>
              <a:rPr lang="en-US" sz="1800" b="1" dirty="0" smtClean="0">
                <a:solidFill>
                  <a:srgbClr val="000000"/>
                </a:solidFill>
              </a:rPr>
              <a:t>Room Report Out (15 minutes):</a:t>
            </a:r>
            <a:r>
              <a:rPr lang="en-US" sz="1800" dirty="0" smtClean="0">
                <a:solidFill>
                  <a:srgbClr val="000000"/>
                </a:solidFill>
              </a:rPr>
              <a:t> A few teams report out interesting findings.</a:t>
            </a:r>
          </a:p>
          <a:p>
            <a:pPr marL="400050" lvl="1" indent="0">
              <a:spcBef>
                <a:spcPts val="0"/>
              </a:spcBef>
              <a:buNone/>
            </a:pPr>
            <a:r>
              <a:rPr lang="en-US" sz="1800" b="1" dirty="0" smtClean="0">
                <a:solidFill>
                  <a:srgbClr val="000000"/>
                </a:solidFill>
              </a:rPr>
              <a:t>Team (30 minutes):</a:t>
            </a:r>
            <a:r>
              <a:rPr lang="en-US" sz="1800" dirty="0" smtClean="0">
                <a:solidFill>
                  <a:srgbClr val="000000"/>
                </a:solidFill>
              </a:rPr>
              <a:t> Develop outline or first draft of Section II. List potential services and review SWOT to justify/flesh out the section of your strategic agenda that focuses on identifying and pursuing possible opportunities. </a:t>
            </a:r>
          </a:p>
          <a:p>
            <a:pPr lvl="2">
              <a:buNone/>
            </a:pPr>
            <a:endParaRPr lang="en-US" sz="800" i="1" dirty="0" smtClean="0">
              <a:solidFill>
                <a:srgbClr val="000000"/>
              </a:solidFill>
            </a:endParaRPr>
          </a:p>
          <a:p>
            <a:pPr marL="68580" indent="0">
              <a:buNone/>
            </a:pPr>
            <a:r>
              <a:rPr lang="en-US" sz="1800" i="1" dirty="0" smtClean="0">
                <a:solidFill>
                  <a:srgbClr val="000000"/>
                </a:solidFill>
              </a:rPr>
              <a:t>Time</a:t>
            </a:r>
            <a:r>
              <a:rPr lang="en-US" sz="1800" i="1" dirty="0">
                <a:solidFill>
                  <a:srgbClr val="000000"/>
                </a:solidFill>
              </a:rPr>
              <a:t>: </a:t>
            </a:r>
            <a:r>
              <a:rPr lang="en-US" sz="1800" i="1" dirty="0" smtClean="0">
                <a:solidFill>
                  <a:srgbClr val="000000"/>
                </a:solidFill>
              </a:rPr>
              <a:t>3:45-5:00 PM</a:t>
            </a:r>
            <a:endParaRPr lang="en-US" sz="1800" dirty="0">
              <a:solidFill>
                <a:srgbClr val="000000"/>
              </a:solidFill>
            </a:endParaRPr>
          </a:p>
        </p:txBody>
      </p:sp>
    </p:spTree>
    <p:extLst>
      <p:ext uri="{BB962C8B-B14F-4D97-AF65-F5344CB8AC3E}">
        <p14:creationId xmlns:p14="http://schemas.microsoft.com/office/powerpoint/2010/main" val="42085659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a:xfrm>
            <a:off x="152400" y="1524000"/>
            <a:ext cx="8839200" cy="4267200"/>
          </a:xfrm>
        </p:spPr>
        <p:txBody>
          <a:bodyPr>
            <a:normAutofit fontScale="92500"/>
          </a:bodyPr>
          <a:lstStyle/>
          <a:p>
            <a:pPr marL="468630" lvl="1" indent="0">
              <a:buFont typeface="Arial"/>
              <a:buChar char="•"/>
            </a:pPr>
            <a:endParaRPr lang="en-US" dirty="0" smtClean="0"/>
          </a:p>
          <a:p>
            <a:pPr lvl="1">
              <a:buFont typeface="Arial"/>
              <a:buChar char="•"/>
            </a:pPr>
            <a:r>
              <a:rPr lang="en-US" dirty="0" smtClean="0"/>
              <a:t>At 5:30 pm today we have a reception in the Rooftop Galaxy Ballroom</a:t>
            </a:r>
          </a:p>
          <a:p>
            <a:pPr lvl="1">
              <a:buFont typeface="Arial"/>
              <a:buChar char="•"/>
            </a:pPr>
            <a:endParaRPr lang="en-US" dirty="0" smtClean="0"/>
          </a:p>
          <a:p>
            <a:pPr lvl="1">
              <a:buFont typeface="Arial"/>
              <a:buChar char="•"/>
            </a:pPr>
            <a:r>
              <a:rPr lang="en-US" dirty="0" smtClean="0"/>
              <a:t>Continental breakfast available tomorrow at 8:00 am</a:t>
            </a:r>
          </a:p>
          <a:p>
            <a:pPr lvl="1">
              <a:buFont typeface="Arial"/>
              <a:buChar char="•"/>
            </a:pPr>
            <a:endParaRPr lang="en-US" sz="1297" dirty="0" smtClean="0"/>
          </a:p>
          <a:p>
            <a:pPr lvl="1">
              <a:buFont typeface="Arial"/>
              <a:buChar char="•"/>
            </a:pPr>
            <a:r>
              <a:rPr lang="en-US" dirty="0" smtClean="0"/>
              <a:t>Session start time is </a:t>
            </a:r>
            <a:r>
              <a:rPr lang="en-US" b="1" dirty="0" smtClean="0">
                <a:solidFill>
                  <a:srgbClr val="FF0000"/>
                </a:solidFill>
              </a:rPr>
              <a:t>8:45 am</a:t>
            </a:r>
            <a:r>
              <a:rPr lang="en-US" dirty="0" smtClean="0">
                <a:solidFill>
                  <a:srgbClr val="FF0000"/>
                </a:solidFill>
              </a:rPr>
              <a:t> </a:t>
            </a:r>
          </a:p>
          <a:p>
            <a:pPr lvl="1">
              <a:buFont typeface="Arial"/>
              <a:buChar char="•"/>
            </a:pPr>
            <a:endParaRPr lang="en-US" sz="1297" dirty="0" smtClean="0"/>
          </a:p>
          <a:p>
            <a:pPr marL="68580" indent="0">
              <a:buNone/>
            </a:pPr>
            <a:r>
              <a:rPr lang="en-US" dirty="0" smtClean="0"/>
              <a:t/>
            </a:r>
            <a:br>
              <a:rPr lang="en-US" dirty="0" smtClean="0"/>
            </a:br>
            <a:endParaRPr lang="en-US" dirty="0"/>
          </a:p>
        </p:txBody>
      </p:sp>
    </p:spTree>
    <p:extLst>
      <p:ext uri="{BB962C8B-B14F-4D97-AF65-F5344CB8AC3E}">
        <p14:creationId xmlns:p14="http://schemas.microsoft.com/office/powerpoint/2010/main" val="1894211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Adjournment</a:t>
            </a:r>
            <a:endParaRPr lang="en-US" dirty="0"/>
          </a:p>
        </p:txBody>
      </p:sp>
      <p:sp>
        <p:nvSpPr>
          <p:cNvPr id="4" name="Content Placeholder 3"/>
          <p:cNvSpPr>
            <a:spLocks noGrp="1"/>
          </p:cNvSpPr>
          <p:nvPr>
            <p:ph type="body" idx="1"/>
          </p:nvPr>
        </p:nvSpPr>
        <p:spPr/>
        <p:txBody>
          <a:bodyPr>
            <a:normAutofit/>
          </a:bodyPr>
          <a:lstStyle/>
          <a:p>
            <a:pPr marL="68580" indent="0">
              <a:buNone/>
            </a:pPr>
            <a:r>
              <a:rPr lang="en-US" dirty="0" smtClean="0"/>
              <a:t>Thank you for a wonderful first day. </a:t>
            </a:r>
          </a:p>
        </p:txBody>
      </p:sp>
    </p:spTree>
    <p:extLst>
      <p:ext uri="{BB962C8B-B14F-4D97-AF65-F5344CB8AC3E}">
        <p14:creationId xmlns:p14="http://schemas.microsoft.com/office/powerpoint/2010/main" val="30321789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Good Morning!</a:t>
            </a:r>
            <a:endParaRPr lang="en-US" dirty="0"/>
          </a:p>
        </p:txBody>
      </p:sp>
      <p:sp>
        <p:nvSpPr>
          <p:cNvPr id="4" name="Content Placeholder 3"/>
          <p:cNvSpPr>
            <a:spLocks noGrp="1"/>
          </p:cNvSpPr>
          <p:nvPr>
            <p:ph idx="1"/>
          </p:nvPr>
        </p:nvSpPr>
        <p:spPr/>
        <p:txBody>
          <a:bodyPr>
            <a:normAutofit/>
          </a:bodyPr>
          <a:lstStyle/>
          <a:p>
            <a:pPr marL="68580" indent="0" algn="ctr">
              <a:buNone/>
            </a:pPr>
            <a:r>
              <a:rPr lang="en-US" dirty="0"/>
              <a:t>Please sit with your institutional team members at your assigned table.</a:t>
            </a:r>
          </a:p>
          <a:p>
            <a:pPr marL="68580" indent="0" algn="ctr">
              <a:buNone/>
            </a:pPr>
            <a:r>
              <a:rPr lang="en-US" dirty="0"/>
              <a:t>We begin at 8:45 AM sharp!</a:t>
            </a:r>
          </a:p>
        </p:txBody>
      </p:sp>
    </p:spTree>
    <p:extLst>
      <p:ext uri="{BB962C8B-B14F-4D97-AF65-F5344CB8AC3E}">
        <p14:creationId xmlns:p14="http://schemas.microsoft.com/office/powerpoint/2010/main" val="25825281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Capstone Roadmap</a:t>
            </a:r>
            <a:endParaRPr lang="en-US" dirty="0"/>
          </a:p>
        </p:txBody>
      </p:sp>
      <p:sp>
        <p:nvSpPr>
          <p:cNvPr id="7" name="Text Placeholder 6"/>
          <p:cNvSpPr>
            <a:spLocks noGrp="1"/>
          </p:cNvSpPr>
          <p:nvPr>
            <p:ph type="body" idx="1"/>
          </p:nvPr>
        </p:nvSpPr>
        <p:spPr/>
        <p:txBody>
          <a:bodyPr/>
          <a:lstStyle/>
          <a:p>
            <a:r>
              <a:rPr lang="en-US" dirty="0" smtClean="0"/>
              <a:t>Capstone Agenda </a:t>
            </a:r>
            <a:endParaRPr lang="en-US" dirty="0"/>
          </a:p>
        </p:txBody>
      </p:sp>
      <p:sp>
        <p:nvSpPr>
          <p:cNvPr id="8" name="Content Placeholder 7"/>
          <p:cNvSpPr>
            <a:spLocks noGrp="1"/>
          </p:cNvSpPr>
          <p:nvPr>
            <p:ph sz="half" idx="2"/>
          </p:nvPr>
        </p:nvSpPr>
        <p:spPr>
          <a:xfrm>
            <a:off x="457200" y="2174875"/>
            <a:ext cx="4114800" cy="3951288"/>
          </a:xfrm>
        </p:spPr>
        <p:txBody>
          <a:bodyPr>
            <a:normAutofit/>
          </a:bodyPr>
          <a:lstStyle/>
          <a:p>
            <a:r>
              <a:rPr lang="en-US" sz="2300" dirty="0" smtClean="0"/>
              <a:t>Research Life </a:t>
            </a:r>
            <a:r>
              <a:rPr lang="en-US" sz="2300" dirty="0"/>
              <a:t>C</a:t>
            </a:r>
            <a:r>
              <a:rPr lang="en-US" sz="2300" dirty="0" smtClean="0"/>
              <a:t>ycle and Building </a:t>
            </a:r>
            <a:r>
              <a:rPr lang="en-US" sz="2300" dirty="0"/>
              <a:t>B</a:t>
            </a:r>
            <a:r>
              <a:rPr lang="en-US" sz="2300" dirty="0" smtClean="0"/>
              <a:t>locks</a:t>
            </a:r>
          </a:p>
          <a:p>
            <a:r>
              <a:rPr lang="en-US" sz="2300" dirty="0" smtClean="0"/>
              <a:t>Strategic Agenda development, Sec I and II</a:t>
            </a:r>
          </a:p>
          <a:p>
            <a:r>
              <a:rPr lang="en-US" sz="2300" dirty="0" smtClean="0">
                <a:solidFill>
                  <a:srgbClr val="7030A0"/>
                </a:solidFill>
              </a:rPr>
              <a:t>Collaboration Opportunities</a:t>
            </a:r>
          </a:p>
          <a:p>
            <a:r>
              <a:rPr lang="en-US" sz="2300" dirty="0" smtClean="0"/>
              <a:t>Strategic Agenda development, Sec III and IV</a:t>
            </a:r>
          </a:p>
          <a:p>
            <a:r>
              <a:rPr lang="en-US" sz="2300" dirty="0" smtClean="0"/>
              <a:t>Next steps </a:t>
            </a:r>
            <a:endParaRPr lang="en-US" sz="2300" dirty="0"/>
          </a:p>
        </p:txBody>
      </p:sp>
      <p:sp>
        <p:nvSpPr>
          <p:cNvPr id="9" name="Text Placeholder 8"/>
          <p:cNvSpPr>
            <a:spLocks noGrp="1"/>
          </p:cNvSpPr>
          <p:nvPr>
            <p:ph type="body" sz="quarter" idx="3"/>
          </p:nvPr>
        </p:nvSpPr>
        <p:spPr/>
        <p:txBody>
          <a:bodyPr/>
          <a:lstStyle/>
          <a:p>
            <a:r>
              <a:rPr lang="en-US" dirty="0" smtClean="0"/>
              <a:t>Strategic Agenda </a:t>
            </a:r>
            <a:endParaRPr lang="en-US" dirty="0"/>
          </a:p>
        </p:txBody>
      </p:sp>
      <p:sp>
        <p:nvSpPr>
          <p:cNvPr id="10" name="Content Placeholder 9"/>
          <p:cNvSpPr>
            <a:spLocks noGrp="1"/>
          </p:cNvSpPr>
          <p:nvPr>
            <p:ph sz="quarter" idx="4"/>
          </p:nvPr>
        </p:nvSpPr>
        <p:spPr/>
        <p:txBody>
          <a:bodyPr/>
          <a:lstStyle/>
          <a:p>
            <a:pPr marL="582930" indent="-514350">
              <a:buFont typeface="+mj-lt"/>
              <a:buAutoNum type="romanUcPeriod"/>
            </a:pPr>
            <a:r>
              <a:rPr lang="en-US" dirty="0" smtClean="0"/>
              <a:t>Background</a:t>
            </a:r>
          </a:p>
          <a:p>
            <a:pPr marL="582930" indent="-514350">
              <a:buFont typeface="+mj-lt"/>
              <a:buAutoNum type="romanUcPeriod"/>
            </a:pPr>
            <a:r>
              <a:rPr lang="en-US" dirty="0" smtClean="0">
                <a:solidFill>
                  <a:srgbClr val="7030A0"/>
                </a:solidFill>
              </a:rPr>
              <a:t>Opportunities to align with strategic priorities</a:t>
            </a:r>
          </a:p>
          <a:p>
            <a:pPr marL="582930" indent="-514350">
              <a:buFont typeface="+mj-lt"/>
              <a:buAutoNum type="romanUcPeriod"/>
            </a:pPr>
            <a:r>
              <a:rPr lang="en-US" dirty="0" smtClean="0"/>
              <a:t>Risk assessment of opportunities</a:t>
            </a:r>
          </a:p>
          <a:p>
            <a:pPr marL="582930" indent="-514350">
              <a:buFont typeface="+mj-lt"/>
              <a:buAutoNum type="romanUcPeriod"/>
            </a:pPr>
            <a:r>
              <a:rPr lang="en-US" dirty="0" smtClean="0">
                <a:solidFill>
                  <a:srgbClr val="7030A0"/>
                </a:solidFill>
              </a:rPr>
              <a:t>Organizational implications</a:t>
            </a:r>
          </a:p>
          <a:p>
            <a:pPr marL="582930" indent="-514350">
              <a:buFont typeface="+mj-lt"/>
              <a:buAutoNum type="romanUcPeriod"/>
            </a:pPr>
            <a:r>
              <a:rPr lang="en-US" dirty="0" smtClean="0"/>
              <a:t>Next steps </a:t>
            </a:r>
            <a:endParaRPr lang="en-US" dirty="0"/>
          </a:p>
        </p:txBody>
      </p:sp>
    </p:spTree>
    <p:extLst>
      <p:ext uri="{BB962C8B-B14F-4D97-AF65-F5344CB8AC3E}">
        <p14:creationId xmlns:p14="http://schemas.microsoft.com/office/powerpoint/2010/main" val="393066245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Exploring Collaboration opportunities on campus, among universities, </a:t>
            </a:r>
            <a:br>
              <a:rPr lang="en-US" sz="2400" dirty="0" smtClean="0"/>
            </a:br>
            <a:r>
              <a:rPr lang="en-US" sz="2400" dirty="0" smtClean="0"/>
              <a:t>with external organizations </a:t>
            </a:r>
            <a:endParaRPr lang="en-US" sz="2400" dirty="0"/>
          </a:p>
        </p:txBody>
      </p:sp>
      <p:sp>
        <p:nvSpPr>
          <p:cNvPr id="3" name="Content Placeholder 2"/>
          <p:cNvSpPr>
            <a:spLocks noGrp="1"/>
          </p:cNvSpPr>
          <p:nvPr>
            <p:ph type="body" idx="1"/>
          </p:nvPr>
        </p:nvSpPr>
        <p:spPr/>
        <p:txBody>
          <a:bodyPr>
            <a:normAutofit/>
          </a:bodyPr>
          <a:lstStyle/>
          <a:p>
            <a:pPr marL="68580" lvl="0" indent="0">
              <a:buNone/>
            </a:pPr>
            <a:r>
              <a:rPr lang="en-US" dirty="0" smtClean="0"/>
              <a:t>December 13, 9:00 am-10:25 am</a:t>
            </a:r>
            <a:endParaRPr lang="en-US" dirty="0"/>
          </a:p>
        </p:txBody>
      </p:sp>
    </p:spTree>
    <p:extLst>
      <p:ext uri="{BB962C8B-B14F-4D97-AF65-F5344CB8AC3E}">
        <p14:creationId xmlns:p14="http://schemas.microsoft.com/office/powerpoint/2010/main" val="58779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Module 3 Objectives</a:t>
            </a:r>
            <a:endParaRPr lang="en-US" dirty="0"/>
          </a:p>
        </p:txBody>
      </p:sp>
      <p:sp>
        <p:nvSpPr>
          <p:cNvPr id="3" name="Content Placeholder 2"/>
          <p:cNvSpPr>
            <a:spLocks noGrp="1"/>
          </p:cNvSpPr>
          <p:nvPr>
            <p:ph idx="1"/>
          </p:nvPr>
        </p:nvSpPr>
        <p:spPr>
          <a:xfrm>
            <a:off x="457200" y="1600200"/>
            <a:ext cx="8458200" cy="4525963"/>
          </a:xfrm>
        </p:spPr>
        <p:txBody>
          <a:bodyPr>
            <a:normAutofit fontScale="77500" lnSpcReduction="20000"/>
          </a:bodyPr>
          <a:lstStyle/>
          <a:p>
            <a:pPr lvl="0"/>
            <a:r>
              <a:rPr lang="en-US" dirty="0" smtClean="0"/>
              <a:t>Position the library at a </a:t>
            </a:r>
            <a:r>
              <a:rPr lang="en-US" b="1" dirty="0" smtClean="0"/>
              <a:t>strategic partner</a:t>
            </a:r>
            <a:r>
              <a:rPr lang="en-US" dirty="0" smtClean="0"/>
              <a:t> in its institution’s e-research agenda</a:t>
            </a:r>
          </a:p>
          <a:p>
            <a:pPr lvl="0"/>
            <a:endParaRPr lang="en-US" dirty="0" smtClean="0"/>
          </a:p>
          <a:p>
            <a:pPr lvl="0"/>
            <a:r>
              <a:rPr lang="en-US" dirty="0" smtClean="0"/>
              <a:t>Strengthen the library’s connection to the </a:t>
            </a:r>
            <a:r>
              <a:rPr lang="en-US" b="1" dirty="0" smtClean="0"/>
              <a:t>scientific research life cycle</a:t>
            </a:r>
          </a:p>
          <a:p>
            <a:pPr lvl="0"/>
            <a:endParaRPr lang="en-US" dirty="0" smtClean="0"/>
          </a:p>
          <a:p>
            <a:pPr lvl="0"/>
            <a:r>
              <a:rPr lang="en-US" dirty="0" smtClean="0"/>
              <a:t>Define </a:t>
            </a:r>
            <a:r>
              <a:rPr lang="en-US" b="1" dirty="0" smtClean="0"/>
              <a:t>key collaborations</a:t>
            </a:r>
            <a:r>
              <a:rPr lang="en-US" dirty="0" smtClean="0"/>
              <a:t> for e-research support, at your institution and externally</a:t>
            </a:r>
          </a:p>
          <a:p>
            <a:pPr lvl="0"/>
            <a:endParaRPr lang="en-US" dirty="0" smtClean="0"/>
          </a:p>
          <a:p>
            <a:pPr lvl="0"/>
            <a:r>
              <a:rPr lang="en-US" dirty="0" smtClean="0"/>
              <a:t>Identify </a:t>
            </a:r>
            <a:r>
              <a:rPr lang="en-US" b="1" dirty="0" smtClean="0"/>
              <a:t>next steps</a:t>
            </a:r>
            <a:r>
              <a:rPr lang="en-US" dirty="0" smtClean="0"/>
              <a:t> to advancing e-research support at your institution, across the E-Science Institute Cohort, and with related organizations </a:t>
            </a:r>
            <a:r>
              <a:rPr lang="en-US" sz="2300" dirty="0" smtClean="0"/>
              <a:t>(e.g. DuraSpace, ARL, DLF, EDUCAUSE, CASC)</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599" cy="1143000"/>
          </a:xfrm>
        </p:spPr>
        <p:txBody>
          <a:bodyPr/>
          <a:lstStyle/>
          <a:p>
            <a:pPr algn="l"/>
            <a:r>
              <a:rPr lang="en-US" dirty="0" smtClean="0"/>
              <a:t>Agenda</a:t>
            </a:r>
            <a:endParaRPr lang="en-US" dirty="0"/>
          </a:p>
        </p:txBody>
      </p:sp>
      <p:sp>
        <p:nvSpPr>
          <p:cNvPr id="7" name="Content Placeholder 6"/>
          <p:cNvSpPr>
            <a:spLocks noGrp="1"/>
          </p:cNvSpPr>
          <p:nvPr>
            <p:ph idx="1"/>
          </p:nvPr>
        </p:nvSpPr>
        <p:spPr>
          <a:xfrm>
            <a:off x="457200" y="1295400"/>
            <a:ext cx="8229600" cy="4724400"/>
          </a:xfrm>
        </p:spPr>
        <p:txBody>
          <a:bodyPr>
            <a:normAutofit fontScale="70000" lnSpcReduction="20000"/>
          </a:bodyPr>
          <a:lstStyle/>
          <a:p>
            <a:r>
              <a:rPr lang="en-US" dirty="0" smtClean="0"/>
              <a:t>Definition of collaboration (5 minutes)</a:t>
            </a:r>
          </a:p>
          <a:p>
            <a:pPr lvl="1"/>
            <a:r>
              <a:rPr lang="en-US" dirty="0" smtClean="0"/>
              <a:t>Set the stage with a definition that all can agree with </a:t>
            </a:r>
          </a:p>
          <a:p>
            <a:pPr lvl="1"/>
            <a:endParaRPr lang="en-US" dirty="0" smtClean="0"/>
          </a:p>
          <a:p>
            <a:r>
              <a:rPr lang="en-US" dirty="0" smtClean="0"/>
              <a:t>3 key principles (and underlying premises) plus </a:t>
            </a:r>
            <a:r>
              <a:rPr lang="en-US" b="1" dirty="0" smtClean="0">
                <a:solidFill>
                  <a:srgbClr val="3366FF"/>
                </a:solidFill>
              </a:rPr>
              <a:t>exercises</a:t>
            </a:r>
            <a:r>
              <a:rPr lang="en-US" dirty="0" smtClean="0"/>
              <a:t> (25 minutes)</a:t>
            </a:r>
          </a:p>
          <a:p>
            <a:pPr lvl="1"/>
            <a:r>
              <a:rPr lang="en-US" dirty="0" smtClean="0"/>
              <a:t>Learn 3 principles that provide the framework for collaboration</a:t>
            </a:r>
            <a:r>
              <a:rPr lang="en-US" dirty="0"/>
              <a:t>;</a:t>
            </a:r>
            <a:r>
              <a:rPr lang="en-US" dirty="0" smtClean="0"/>
              <a:t> use several tools as part of relevant exercises</a:t>
            </a:r>
          </a:p>
          <a:p>
            <a:pPr lvl="1"/>
            <a:endParaRPr lang="en-US" dirty="0" smtClean="0"/>
          </a:p>
          <a:p>
            <a:r>
              <a:rPr lang="en-US" dirty="0" smtClean="0"/>
              <a:t>5 steps to making collaboration work plus </a:t>
            </a:r>
            <a:r>
              <a:rPr lang="en-US" b="1" dirty="0" smtClean="0">
                <a:solidFill>
                  <a:srgbClr val="3366FF"/>
                </a:solidFill>
              </a:rPr>
              <a:t>exercises</a:t>
            </a:r>
            <a:r>
              <a:rPr lang="en-US" dirty="0" smtClean="0"/>
              <a:t> (40 minutes)</a:t>
            </a:r>
          </a:p>
          <a:p>
            <a:pPr lvl="1"/>
            <a:r>
              <a:rPr lang="en-US" dirty="0"/>
              <a:t>Develop </a:t>
            </a:r>
            <a:r>
              <a:rPr lang="en-US" dirty="0" smtClean="0"/>
              <a:t>an </a:t>
            </a:r>
            <a:r>
              <a:rPr lang="en-US" dirty="0"/>
              <a:t>understanding of </a:t>
            </a:r>
            <a:r>
              <a:rPr lang="en-US" dirty="0" smtClean="0"/>
              <a:t>5 steps </a:t>
            </a:r>
            <a:r>
              <a:rPr lang="en-US" dirty="0"/>
              <a:t>that can lead to successful collaborations, use several tools as part of relevant </a:t>
            </a:r>
            <a:r>
              <a:rPr lang="en-US" dirty="0" smtClean="0"/>
              <a:t>exercises</a:t>
            </a:r>
          </a:p>
          <a:p>
            <a:pPr lvl="1">
              <a:buNone/>
            </a:pPr>
            <a:endParaRPr lang="en-US" dirty="0" smtClean="0"/>
          </a:p>
          <a:p>
            <a:r>
              <a:rPr lang="en-US" dirty="0" smtClean="0"/>
              <a:t>Review of collaboration approaches and tools (15 minutes)</a:t>
            </a:r>
          </a:p>
          <a:p>
            <a:pPr lvl="1"/>
            <a:r>
              <a:rPr lang="en-US" dirty="0" smtClean="0"/>
              <a:t>Reinforce the key messages and answer questions</a:t>
            </a:r>
          </a:p>
        </p:txBody>
      </p:sp>
    </p:spTree>
    <p:extLst>
      <p:ext uri="{BB962C8B-B14F-4D97-AF65-F5344CB8AC3E}">
        <p14:creationId xmlns:p14="http://schemas.microsoft.com/office/powerpoint/2010/main" val="42944211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11" y="274638"/>
            <a:ext cx="7021688" cy="1143000"/>
          </a:xfrm>
        </p:spPr>
        <p:txBody>
          <a:bodyPr/>
          <a:lstStyle/>
          <a:p>
            <a:pPr algn="l"/>
            <a:r>
              <a:rPr lang="en-US" dirty="0" smtClean="0"/>
              <a:t>Agenda</a:t>
            </a:r>
            <a:endParaRPr lang="en-US" dirty="0"/>
          </a:p>
        </p:txBody>
      </p:sp>
      <p:sp>
        <p:nvSpPr>
          <p:cNvPr id="6" name="Oval 5"/>
          <p:cNvSpPr/>
          <p:nvPr/>
        </p:nvSpPr>
        <p:spPr>
          <a:xfrm>
            <a:off x="596900" y="1270000"/>
            <a:ext cx="1333500" cy="1244600"/>
          </a:xfrm>
          <a:prstGeom prst="ellipse">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930400" y="2501900"/>
            <a:ext cx="1333500" cy="1244600"/>
          </a:xfrm>
          <a:prstGeom prst="ellipse">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225800" y="3746500"/>
            <a:ext cx="1333500" cy="1244600"/>
          </a:xfrm>
          <a:prstGeom prst="ellipse">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4495800" y="4991100"/>
            <a:ext cx="1333500" cy="1244600"/>
          </a:xfrm>
          <a:prstGeom prst="ellipse">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4432300" y="4876800"/>
            <a:ext cx="254000" cy="22860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136900" y="3632200"/>
            <a:ext cx="254000" cy="22860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803400" y="2400300"/>
            <a:ext cx="254000" cy="228600"/>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066800" y="1536700"/>
            <a:ext cx="392656" cy="584776"/>
          </a:xfrm>
          <a:prstGeom prst="rect">
            <a:avLst/>
          </a:prstGeom>
          <a:noFill/>
        </p:spPr>
        <p:txBody>
          <a:bodyPr wrap="none" rtlCol="0">
            <a:spAutoFit/>
          </a:bodyPr>
          <a:lstStyle/>
          <a:p>
            <a:r>
              <a:rPr lang="en-US" sz="3200" dirty="0" smtClean="0"/>
              <a:t>5</a:t>
            </a:r>
            <a:endParaRPr lang="en-US" sz="3200" dirty="0"/>
          </a:p>
        </p:txBody>
      </p:sp>
      <p:sp>
        <p:nvSpPr>
          <p:cNvPr id="16" name="TextBox 15"/>
          <p:cNvSpPr txBox="1"/>
          <p:nvPr/>
        </p:nvSpPr>
        <p:spPr>
          <a:xfrm>
            <a:off x="4876800" y="5295900"/>
            <a:ext cx="600645" cy="584776"/>
          </a:xfrm>
          <a:prstGeom prst="rect">
            <a:avLst/>
          </a:prstGeom>
          <a:noFill/>
        </p:spPr>
        <p:txBody>
          <a:bodyPr wrap="none" rtlCol="0">
            <a:spAutoFit/>
          </a:bodyPr>
          <a:lstStyle/>
          <a:p>
            <a:r>
              <a:rPr lang="en-US" sz="3200" dirty="0" smtClean="0"/>
              <a:t>15</a:t>
            </a:r>
            <a:endParaRPr lang="en-US" sz="3200" dirty="0"/>
          </a:p>
        </p:txBody>
      </p:sp>
      <p:sp>
        <p:nvSpPr>
          <p:cNvPr id="17" name="TextBox 16"/>
          <p:cNvSpPr txBox="1"/>
          <p:nvPr/>
        </p:nvSpPr>
        <p:spPr>
          <a:xfrm>
            <a:off x="3594100" y="4051300"/>
            <a:ext cx="600645" cy="584776"/>
          </a:xfrm>
          <a:prstGeom prst="rect">
            <a:avLst/>
          </a:prstGeom>
          <a:noFill/>
        </p:spPr>
        <p:txBody>
          <a:bodyPr wrap="none" rtlCol="0">
            <a:spAutoFit/>
          </a:bodyPr>
          <a:lstStyle/>
          <a:p>
            <a:r>
              <a:rPr lang="en-US" sz="3200" dirty="0" smtClean="0"/>
              <a:t>40</a:t>
            </a:r>
            <a:endParaRPr lang="en-US" sz="3200" dirty="0"/>
          </a:p>
        </p:txBody>
      </p:sp>
      <p:sp>
        <p:nvSpPr>
          <p:cNvPr id="18" name="TextBox 17"/>
          <p:cNvSpPr txBox="1"/>
          <p:nvPr/>
        </p:nvSpPr>
        <p:spPr>
          <a:xfrm>
            <a:off x="2286000" y="2768600"/>
            <a:ext cx="600645" cy="584776"/>
          </a:xfrm>
          <a:prstGeom prst="rect">
            <a:avLst/>
          </a:prstGeom>
          <a:noFill/>
        </p:spPr>
        <p:txBody>
          <a:bodyPr wrap="none" rtlCol="0">
            <a:spAutoFit/>
          </a:bodyPr>
          <a:lstStyle/>
          <a:p>
            <a:r>
              <a:rPr lang="en-US" sz="3200" dirty="0" smtClean="0"/>
              <a:t>25</a:t>
            </a:r>
            <a:endParaRPr lang="en-US" sz="3200" dirty="0"/>
          </a:p>
        </p:txBody>
      </p:sp>
      <p:sp>
        <p:nvSpPr>
          <p:cNvPr id="19" name="TextBox 18"/>
          <p:cNvSpPr txBox="1"/>
          <p:nvPr/>
        </p:nvSpPr>
        <p:spPr>
          <a:xfrm>
            <a:off x="1848143" y="1600200"/>
            <a:ext cx="1106981" cy="307777"/>
          </a:xfrm>
          <a:prstGeom prst="rect">
            <a:avLst/>
          </a:prstGeom>
          <a:noFill/>
        </p:spPr>
        <p:txBody>
          <a:bodyPr wrap="none" rtlCol="0">
            <a:spAutoFit/>
          </a:bodyPr>
          <a:lstStyle/>
          <a:p>
            <a:r>
              <a:rPr lang="en-US" sz="1400" u="sng" dirty="0"/>
              <a:t> </a:t>
            </a:r>
            <a:r>
              <a:rPr lang="en-US" sz="1400" u="sng" dirty="0" smtClean="0"/>
              <a:t>    Definition</a:t>
            </a:r>
            <a:endParaRPr lang="en-US" sz="1400" u="sng" dirty="0"/>
          </a:p>
        </p:txBody>
      </p:sp>
      <p:sp>
        <p:nvSpPr>
          <p:cNvPr id="20" name="TextBox 19"/>
          <p:cNvSpPr txBox="1"/>
          <p:nvPr/>
        </p:nvSpPr>
        <p:spPr>
          <a:xfrm>
            <a:off x="3039045" y="2501900"/>
            <a:ext cx="1152041" cy="307777"/>
          </a:xfrm>
          <a:prstGeom prst="rect">
            <a:avLst/>
          </a:prstGeom>
          <a:noFill/>
        </p:spPr>
        <p:txBody>
          <a:bodyPr wrap="none" rtlCol="0">
            <a:spAutoFit/>
          </a:bodyPr>
          <a:lstStyle/>
          <a:p>
            <a:r>
              <a:rPr lang="en-US" sz="1400" u="sng" dirty="0"/>
              <a:t> </a:t>
            </a:r>
            <a:r>
              <a:rPr lang="en-US" sz="1400" u="sng" dirty="0" smtClean="0"/>
              <a:t>    Principle 1</a:t>
            </a:r>
            <a:endParaRPr lang="en-US" sz="1400" u="sng" dirty="0"/>
          </a:p>
        </p:txBody>
      </p:sp>
      <p:sp>
        <p:nvSpPr>
          <p:cNvPr id="21" name="TextBox 20"/>
          <p:cNvSpPr txBox="1"/>
          <p:nvPr/>
        </p:nvSpPr>
        <p:spPr>
          <a:xfrm>
            <a:off x="3156243" y="2699721"/>
            <a:ext cx="1420468" cy="307777"/>
          </a:xfrm>
          <a:prstGeom prst="rect">
            <a:avLst/>
          </a:prstGeom>
          <a:noFill/>
        </p:spPr>
        <p:txBody>
          <a:bodyPr wrap="none" rtlCol="0">
            <a:spAutoFit/>
          </a:bodyPr>
          <a:lstStyle/>
          <a:p>
            <a:r>
              <a:rPr lang="en-US" sz="1400" u="sng" dirty="0">
                <a:solidFill>
                  <a:srgbClr val="3366FF"/>
                </a:solidFill>
              </a:rPr>
              <a:t> </a:t>
            </a:r>
            <a:r>
              <a:rPr lang="en-US" sz="1400" u="sng" dirty="0" smtClean="0">
                <a:solidFill>
                  <a:srgbClr val="3366FF"/>
                </a:solidFill>
              </a:rPr>
              <a:t>    Brainstorming</a:t>
            </a:r>
            <a:endParaRPr lang="en-US" sz="1400" u="sng" dirty="0">
              <a:solidFill>
                <a:srgbClr val="3366FF"/>
              </a:solidFill>
            </a:endParaRPr>
          </a:p>
        </p:txBody>
      </p:sp>
      <p:sp>
        <p:nvSpPr>
          <p:cNvPr id="23" name="TextBox 22"/>
          <p:cNvSpPr txBox="1"/>
          <p:nvPr/>
        </p:nvSpPr>
        <p:spPr>
          <a:xfrm>
            <a:off x="3187700" y="2905899"/>
            <a:ext cx="1518364" cy="307777"/>
          </a:xfrm>
          <a:prstGeom prst="rect">
            <a:avLst/>
          </a:prstGeom>
          <a:noFill/>
        </p:spPr>
        <p:txBody>
          <a:bodyPr wrap="none" rtlCol="0">
            <a:spAutoFit/>
          </a:bodyPr>
          <a:lstStyle/>
          <a:p>
            <a:r>
              <a:rPr lang="en-US" sz="1400" u="sng" dirty="0"/>
              <a:t> </a:t>
            </a:r>
            <a:r>
              <a:rPr lang="en-US" sz="1400" u="sng" dirty="0" smtClean="0"/>
              <a:t>    Principles 2 &amp; 3</a:t>
            </a:r>
            <a:endParaRPr lang="en-US" sz="1400" u="sng" dirty="0"/>
          </a:p>
        </p:txBody>
      </p:sp>
      <p:sp>
        <p:nvSpPr>
          <p:cNvPr id="24" name="TextBox 23"/>
          <p:cNvSpPr txBox="1"/>
          <p:nvPr/>
        </p:nvSpPr>
        <p:spPr>
          <a:xfrm>
            <a:off x="3156243" y="3111500"/>
            <a:ext cx="2138088" cy="307777"/>
          </a:xfrm>
          <a:prstGeom prst="rect">
            <a:avLst/>
          </a:prstGeom>
          <a:noFill/>
        </p:spPr>
        <p:txBody>
          <a:bodyPr wrap="none" rtlCol="0">
            <a:spAutoFit/>
          </a:bodyPr>
          <a:lstStyle/>
          <a:p>
            <a:r>
              <a:rPr lang="en-US" sz="1400" u="sng" dirty="0">
                <a:solidFill>
                  <a:srgbClr val="3366FF"/>
                </a:solidFill>
              </a:rPr>
              <a:t> </a:t>
            </a:r>
            <a:r>
              <a:rPr lang="en-US" sz="1400" u="sng" dirty="0" smtClean="0">
                <a:solidFill>
                  <a:srgbClr val="3366FF"/>
                </a:solidFill>
              </a:rPr>
              <a:t>    Storyboarding exercise</a:t>
            </a:r>
            <a:endParaRPr lang="en-US" sz="1400" u="sng" dirty="0">
              <a:solidFill>
                <a:srgbClr val="3366FF"/>
              </a:solidFill>
            </a:endParaRPr>
          </a:p>
        </p:txBody>
      </p:sp>
      <p:sp>
        <p:nvSpPr>
          <p:cNvPr id="25" name="TextBox 24"/>
          <p:cNvSpPr txBox="1"/>
          <p:nvPr/>
        </p:nvSpPr>
        <p:spPr>
          <a:xfrm>
            <a:off x="4375443" y="3784600"/>
            <a:ext cx="2249334" cy="307777"/>
          </a:xfrm>
          <a:prstGeom prst="rect">
            <a:avLst/>
          </a:prstGeom>
          <a:noFill/>
        </p:spPr>
        <p:txBody>
          <a:bodyPr wrap="none" rtlCol="0">
            <a:spAutoFit/>
          </a:bodyPr>
          <a:lstStyle/>
          <a:p>
            <a:r>
              <a:rPr lang="en-US" sz="1400" u="sng" dirty="0">
                <a:solidFill>
                  <a:srgbClr val="3366FF"/>
                </a:solidFill>
              </a:rPr>
              <a:t> </a:t>
            </a:r>
            <a:r>
              <a:rPr lang="en-US" sz="1400" u="sng" dirty="0" smtClean="0">
                <a:solidFill>
                  <a:srgbClr val="3366FF"/>
                </a:solidFill>
              </a:rPr>
              <a:t>    Nominal group technique</a:t>
            </a:r>
            <a:endParaRPr lang="en-US" sz="1400" u="sng" dirty="0">
              <a:solidFill>
                <a:srgbClr val="3366FF"/>
              </a:solidFill>
            </a:endParaRPr>
          </a:p>
        </p:txBody>
      </p:sp>
      <p:sp>
        <p:nvSpPr>
          <p:cNvPr id="26" name="TextBox 25"/>
          <p:cNvSpPr txBox="1"/>
          <p:nvPr/>
        </p:nvSpPr>
        <p:spPr>
          <a:xfrm>
            <a:off x="4150588" y="3592611"/>
            <a:ext cx="1384526" cy="307777"/>
          </a:xfrm>
          <a:prstGeom prst="rect">
            <a:avLst/>
          </a:prstGeom>
          <a:noFill/>
        </p:spPr>
        <p:txBody>
          <a:bodyPr wrap="none" rtlCol="0">
            <a:spAutoFit/>
          </a:bodyPr>
          <a:lstStyle/>
          <a:p>
            <a:r>
              <a:rPr lang="en-US" sz="1400" u="sng" dirty="0"/>
              <a:t> </a:t>
            </a:r>
            <a:r>
              <a:rPr lang="en-US" sz="1400" u="sng" dirty="0" smtClean="0"/>
              <a:t>    </a:t>
            </a:r>
            <a:r>
              <a:rPr lang="en-US" sz="1400" u="sng" dirty="0" err="1" smtClean="0"/>
              <a:t>Collab</a:t>
            </a:r>
            <a:r>
              <a:rPr lang="en-US" sz="1400" u="sng" dirty="0" smtClean="0"/>
              <a:t>. Step 1</a:t>
            </a:r>
            <a:endParaRPr lang="en-US" sz="1400" u="sng" dirty="0"/>
          </a:p>
        </p:txBody>
      </p:sp>
      <p:sp>
        <p:nvSpPr>
          <p:cNvPr id="27" name="TextBox 26"/>
          <p:cNvSpPr txBox="1"/>
          <p:nvPr/>
        </p:nvSpPr>
        <p:spPr>
          <a:xfrm>
            <a:off x="5718321" y="5245100"/>
            <a:ext cx="1702660" cy="307777"/>
          </a:xfrm>
          <a:prstGeom prst="rect">
            <a:avLst/>
          </a:prstGeom>
          <a:noFill/>
        </p:spPr>
        <p:txBody>
          <a:bodyPr wrap="none" rtlCol="0">
            <a:spAutoFit/>
          </a:bodyPr>
          <a:lstStyle/>
          <a:p>
            <a:r>
              <a:rPr lang="en-US" sz="1400" u="sng" dirty="0"/>
              <a:t> </a:t>
            </a:r>
            <a:r>
              <a:rPr lang="en-US" sz="1400" u="sng" dirty="0" smtClean="0"/>
              <a:t>    Review key points</a:t>
            </a:r>
            <a:endParaRPr lang="en-US" sz="1400" u="sng" dirty="0"/>
          </a:p>
        </p:txBody>
      </p:sp>
      <p:sp>
        <p:nvSpPr>
          <p:cNvPr id="28" name="TextBox 27"/>
          <p:cNvSpPr txBox="1"/>
          <p:nvPr/>
        </p:nvSpPr>
        <p:spPr>
          <a:xfrm>
            <a:off x="5740400" y="5476677"/>
            <a:ext cx="736099" cy="307777"/>
          </a:xfrm>
          <a:prstGeom prst="rect">
            <a:avLst/>
          </a:prstGeom>
          <a:noFill/>
        </p:spPr>
        <p:txBody>
          <a:bodyPr wrap="none" rtlCol="0">
            <a:spAutoFit/>
          </a:bodyPr>
          <a:lstStyle/>
          <a:p>
            <a:r>
              <a:rPr lang="en-US" sz="1400" u="sng" dirty="0"/>
              <a:t> </a:t>
            </a:r>
            <a:r>
              <a:rPr lang="en-US" sz="1400" u="sng" dirty="0" smtClean="0"/>
              <a:t>    Q&amp;A</a:t>
            </a:r>
            <a:endParaRPr lang="en-US" sz="1400" u="sng" dirty="0"/>
          </a:p>
        </p:txBody>
      </p:sp>
      <p:sp>
        <p:nvSpPr>
          <p:cNvPr id="29" name="TextBox 28"/>
          <p:cNvSpPr txBox="1"/>
          <p:nvPr/>
        </p:nvSpPr>
        <p:spPr>
          <a:xfrm>
            <a:off x="4400843" y="4358164"/>
            <a:ext cx="1254082" cy="307777"/>
          </a:xfrm>
          <a:prstGeom prst="rect">
            <a:avLst/>
          </a:prstGeom>
          <a:noFill/>
        </p:spPr>
        <p:txBody>
          <a:bodyPr wrap="none" rtlCol="0">
            <a:spAutoFit/>
          </a:bodyPr>
          <a:lstStyle/>
          <a:p>
            <a:r>
              <a:rPr lang="en-US" sz="1400" u="sng" dirty="0">
                <a:solidFill>
                  <a:srgbClr val="3366FF"/>
                </a:solidFill>
              </a:rPr>
              <a:t> </a:t>
            </a:r>
            <a:r>
              <a:rPr lang="en-US" sz="1400" u="sng" dirty="0" smtClean="0">
                <a:solidFill>
                  <a:srgbClr val="3366FF"/>
                </a:solidFill>
              </a:rPr>
              <a:t>    Idea writing</a:t>
            </a:r>
            <a:endParaRPr lang="en-US" sz="1400" u="sng" dirty="0">
              <a:solidFill>
                <a:srgbClr val="3366FF"/>
              </a:solidFill>
            </a:endParaRPr>
          </a:p>
        </p:txBody>
      </p:sp>
      <p:sp>
        <p:nvSpPr>
          <p:cNvPr id="30" name="TextBox 29"/>
          <p:cNvSpPr txBox="1"/>
          <p:nvPr/>
        </p:nvSpPr>
        <p:spPr>
          <a:xfrm>
            <a:off x="4479778" y="4170065"/>
            <a:ext cx="1931814" cy="307777"/>
          </a:xfrm>
          <a:prstGeom prst="rect">
            <a:avLst/>
          </a:prstGeom>
          <a:noFill/>
        </p:spPr>
        <p:txBody>
          <a:bodyPr wrap="none" rtlCol="0">
            <a:spAutoFit/>
          </a:bodyPr>
          <a:lstStyle/>
          <a:p>
            <a:r>
              <a:rPr lang="en-US" sz="1400" u="sng" dirty="0">
                <a:solidFill>
                  <a:srgbClr val="3366FF"/>
                </a:solidFill>
              </a:rPr>
              <a:t> </a:t>
            </a:r>
            <a:r>
              <a:rPr lang="en-US" sz="1400" u="sng" dirty="0" smtClean="0">
                <a:solidFill>
                  <a:srgbClr val="3366FF"/>
                </a:solidFill>
              </a:rPr>
              <a:t>    Campus partnerships</a:t>
            </a:r>
            <a:endParaRPr lang="en-US" sz="1400" u="sng" dirty="0">
              <a:solidFill>
                <a:srgbClr val="3366FF"/>
              </a:solidFill>
            </a:endParaRPr>
          </a:p>
        </p:txBody>
      </p:sp>
      <p:sp>
        <p:nvSpPr>
          <p:cNvPr id="31" name="TextBox 30"/>
          <p:cNvSpPr txBox="1"/>
          <p:nvPr/>
        </p:nvSpPr>
        <p:spPr>
          <a:xfrm>
            <a:off x="4470400" y="3978077"/>
            <a:ext cx="1983886" cy="307777"/>
          </a:xfrm>
          <a:prstGeom prst="rect">
            <a:avLst/>
          </a:prstGeom>
          <a:noFill/>
        </p:spPr>
        <p:txBody>
          <a:bodyPr wrap="none" rtlCol="0">
            <a:spAutoFit/>
          </a:bodyPr>
          <a:lstStyle/>
          <a:p>
            <a:r>
              <a:rPr lang="en-US" sz="1400" u="sng" dirty="0"/>
              <a:t> </a:t>
            </a:r>
            <a:r>
              <a:rPr lang="en-US" sz="1400" u="sng" dirty="0" smtClean="0"/>
              <a:t>    </a:t>
            </a:r>
            <a:r>
              <a:rPr lang="en-US" sz="1400" u="sng" dirty="0" err="1" smtClean="0"/>
              <a:t>Collab</a:t>
            </a:r>
            <a:r>
              <a:rPr lang="en-US" sz="1400" u="sng" dirty="0" smtClean="0"/>
              <a:t>. Steps 2, 3, 4, 5</a:t>
            </a:r>
            <a:endParaRPr lang="en-US" sz="1400" u="sng" dirty="0"/>
          </a:p>
        </p:txBody>
      </p:sp>
    </p:spTree>
    <p:extLst>
      <p:ext uri="{BB962C8B-B14F-4D97-AF65-F5344CB8AC3E}">
        <p14:creationId xmlns:p14="http://schemas.microsoft.com/office/powerpoint/2010/main" val="27727161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599" cy="1143000"/>
          </a:xfrm>
        </p:spPr>
        <p:txBody>
          <a:bodyPr/>
          <a:lstStyle/>
          <a:p>
            <a:pPr algn="l"/>
            <a:r>
              <a:rPr lang="en-US" dirty="0" smtClean="0"/>
              <a:t>Collaboration defined:</a:t>
            </a:r>
            <a:endParaRPr lang="en-US" dirty="0"/>
          </a:p>
        </p:txBody>
      </p:sp>
      <p:sp>
        <p:nvSpPr>
          <p:cNvPr id="7" name="Content Placeholder 6"/>
          <p:cNvSpPr>
            <a:spLocks noGrp="1"/>
          </p:cNvSpPr>
          <p:nvPr>
            <p:ph idx="1"/>
          </p:nvPr>
        </p:nvSpPr>
        <p:spPr/>
        <p:txBody>
          <a:bodyPr>
            <a:normAutofit fontScale="92500" lnSpcReduction="20000"/>
          </a:bodyPr>
          <a:lstStyle/>
          <a:p>
            <a:r>
              <a:rPr lang="en-US" dirty="0" smtClean="0"/>
              <a:t>Working together to plan, create, solve problems, and/or make decisions</a:t>
            </a:r>
          </a:p>
          <a:p>
            <a:pPr>
              <a:buNone/>
            </a:pPr>
            <a:endParaRPr lang="en-US" dirty="0" smtClean="0"/>
          </a:p>
          <a:p>
            <a:r>
              <a:rPr lang="en-US" dirty="0" smtClean="0"/>
              <a:t>Fundamentally, it is a creative process:</a:t>
            </a:r>
          </a:p>
          <a:p>
            <a:pPr lvl="1"/>
            <a:r>
              <a:rPr lang="en-US" dirty="0" smtClean="0"/>
              <a:t>Exploring new opportunities</a:t>
            </a:r>
          </a:p>
          <a:p>
            <a:pPr lvl="1"/>
            <a:r>
              <a:rPr lang="en-US" dirty="0" smtClean="0"/>
              <a:t>Seeking answers to questions</a:t>
            </a:r>
          </a:p>
          <a:p>
            <a:pPr lvl="1"/>
            <a:r>
              <a:rPr lang="en-US" dirty="0" smtClean="0"/>
              <a:t>Visioning</a:t>
            </a:r>
          </a:p>
          <a:p>
            <a:pPr lvl="1"/>
            <a:r>
              <a:rPr lang="en-US" dirty="0" smtClean="0"/>
              <a:t>Learning</a:t>
            </a:r>
          </a:p>
          <a:p>
            <a:pPr lvl="1"/>
            <a:r>
              <a:rPr lang="en-US" dirty="0" smtClean="0"/>
              <a:t>Communicating</a:t>
            </a:r>
          </a:p>
          <a:p>
            <a:pPr lvl="1"/>
            <a:r>
              <a:rPr lang="en-US" dirty="0" smtClean="0"/>
              <a:t>…</a:t>
            </a:r>
          </a:p>
          <a:p>
            <a:endParaRPr lang="en-US" dirty="0"/>
          </a:p>
        </p:txBody>
      </p:sp>
    </p:spTree>
    <p:extLst>
      <p:ext uri="{BB962C8B-B14F-4D97-AF65-F5344CB8AC3E}">
        <p14:creationId xmlns:p14="http://schemas.microsoft.com/office/powerpoint/2010/main" val="3193706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599" cy="1143000"/>
          </a:xfrm>
        </p:spPr>
        <p:txBody>
          <a:bodyPr/>
          <a:lstStyle/>
          <a:p>
            <a:pPr algn="l"/>
            <a:r>
              <a:rPr lang="en-US" dirty="0"/>
              <a:t>P</a:t>
            </a:r>
            <a:r>
              <a:rPr lang="en-US" dirty="0" smtClean="0"/>
              <a:t>rinciple #1 </a:t>
            </a:r>
            <a:endParaRPr lang="en-US" dirty="0"/>
          </a:p>
        </p:txBody>
      </p:sp>
      <p:sp>
        <p:nvSpPr>
          <p:cNvPr id="7" name="Content Placeholder 6"/>
          <p:cNvSpPr>
            <a:spLocks noGrp="1"/>
          </p:cNvSpPr>
          <p:nvPr>
            <p:ph idx="1"/>
          </p:nvPr>
        </p:nvSpPr>
        <p:spPr/>
        <p:txBody>
          <a:bodyPr>
            <a:normAutofit lnSpcReduction="10000"/>
          </a:bodyPr>
          <a:lstStyle/>
          <a:p>
            <a:r>
              <a:rPr lang="en-US" dirty="0" smtClean="0"/>
              <a:t>Premise:</a:t>
            </a:r>
          </a:p>
          <a:p>
            <a:pPr lvl="1"/>
            <a:r>
              <a:rPr lang="en-US" dirty="0"/>
              <a:t>t</a:t>
            </a:r>
            <a:r>
              <a:rPr lang="en-US" dirty="0" smtClean="0"/>
              <a:t>he power of collaboration comes from inclusion, not exclusion</a:t>
            </a:r>
          </a:p>
          <a:p>
            <a:pPr lvl="1">
              <a:buNone/>
            </a:pPr>
            <a:endParaRPr lang="en-US" dirty="0" smtClean="0"/>
          </a:p>
          <a:p>
            <a:r>
              <a:rPr lang="en-US" dirty="0" smtClean="0"/>
              <a:t>Principle:</a:t>
            </a:r>
          </a:p>
          <a:p>
            <a:pPr lvl="1"/>
            <a:r>
              <a:rPr lang="en-US" b="1" dirty="0"/>
              <a:t>i</a:t>
            </a:r>
            <a:r>
              <a:rPr lang="en-US" b="1" dirty="0" smtClean="0"/>
              <a:t>nvolve the relevant stakeholders</a:t>
            </a:r>
          </a:p>
          <a:p>
            <a:pPr lvl="2"/>
            <a:r>
              <a:rPr lang="en-US" dirty="0" smtClean="0"/>
              <a:t>in so doing, you broaden support for the solution and increase the likelihood of adoption and implementation</a:t>
            </a:r>
          </a:p>
          <a:p>
            <a:endParaRPr lang="en-US" dirty="0"/>
          </a:p>
        </p:txBody>
      </p:sp>
    </p:spTree>
    <p:extLst>
      <p:ext uri="{BB962C8B-B14F-4D97-AF65-F5344CB8AC3E}">
        <p14:creationId xmlns:p14="http://schemas.microsoft.com/office/powerpoint/2010/main" val="31937068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11" y="274638"/>
            <a:ext cx="7021688" cy="1143000"/>
          </a:xfrm>
        </p:spPr>
        <p:txBody>
          <a:bodyPr>
            <a:normAutofit fontScale="90000"/>
          </a:bodyPr>
          <a:lstStyle/>
          <a:p>
            <a:pPr algn="l"/>
            <a:r>
              <a:rPr lang="en-US" dirty="0" smtClean="0"/>
              <a:t>Stakeholders—Who are they?</a:t>
            </a:r>
            <a:endParaRPr lang="en-US" dirty="0"/>
          </a:p>
        </p:txBody>
      </p:sp>
      <p:sp>
        <p:nvSpPr>
          <p:cNvPr id="3" name="Content Placeholder 2"/>
          <p:cNvSpPr>
            <a:spLocks noGrp="1"/>
          </p:cNvSpPr>
          <p:nvPr>
            <p:ph idx="1"/>
          </p:nvPr>
        </p:nvSpPr>
        <p:spPr>
          <a:xfrm>
            <a:off x="457200" y="1524000"/>
            <a:ext cx="8229600" cy="4267200"/>
          </a:xfrm>
        </p:spPr>
        <p:txBody>
          <a:bodyPr/>
          <a:lstStyle/>
          <a:p>
            <a:pPr marL="514350" indent="-514350">
              <a:buFont typeface="+mj-lt"/>
              <a:buAutoNum type="arabicPeriod"/>
            </a:pPr>
            <a:r>
              <a:rPr lang="en-US" dirty="0"/>
              <a:t>t</a:t>
            </a:r>
            <a:r>
              <a:rPr lang="en-US" dirty="0" smtClean="0"/>
              <a:t>hose with the power to </a:t>
            </a:r>
            <a:r>
              <a:rPr lang="en-US" u="sng" dirty="0" smtClean="0"/>
              <a:t>make a decision</a:t>
            </a:r>
            <a:r>
              <a:rPr lang="en-US" dirty="0" smtClean="0"/>
              <a:t>,</a:t>
            </a:r>
          </a:p>
          <a:p>
            <a:pPr marL="514350" indent="-514350">
              <a:buFont typeface="+mj-lt"/>
              <a:buAutoNum type="arabicPeriod"/>
            </a:pPr>
            <a:r>
              <a:rPr lang="en-US" dirty="0" smtClean="0"/>
              <a:t>those with the power to </a:t>
            </a:r>
            <a:r>
              <a:rPr lang="en-US" u="sng" dirty="0" smtClean="0"/>
              <a:t>block a decision</a:t>
            </a:r>
            <a:r>
              <a:rPr lang="en-US" dirty="0" smtClean="0"/>
              <a:t>,</a:t>
            </a:r>
          </a:p>
          <a:p>
            <a:pPr marL="514350" indent="-514350">
              <a:buFont typeface="+mj-lt"/>
              <a:buAutoNum type="arabicPeriod"/>
            </a:pPr>
            <a:r>
              <a:rPr lang="en-US" dirty="0"/>
              <a:t>t</a:t>
            </a:r>
            <a:r>
              <a:rPr lang="en-US" dirty="0" smtClean="0"/>
              <a:t>hose </a:t>
            </a:r>
            <a:r>
              <a:rPr lang="en-US" u="sng" dirty="0" smtClean="0"/>
              <a:t>affected by a decision</a:t>
            </a:r>
            <a:r>
              <a:rPr lang="en-US" dirty="0" smtClean="0"/>
              <a:t>, and</a:t>
            </a:r>
          </a:p>
          <a:p>
            <a:pPr marL="514350" indent="-514350">
              <a:buFont typeface="+mj-lt"/>
              <a:buAutoNum type="arabicPeriod"/>
            </a:pPr>
            <a:r>
              <a:rPr lang="en-US" dirty="0"/>
              <a:t>t</a:t>
            </a:r>
            <a:r>
              <a:rPr lang="en-US" dirty="0" smtClean="0"/>
              <a:t>hose with </a:t>
            </a:r>
            <a:r>
              <a:rPr lang="en-US" u="sng" dirty="0" smtClean="0"/>
              <a:t>relevant information or expertise</a:t>
            </a:r>
            <a:endParaRPr lang="en-US" u="sng" dirty="0"/>
          </a:p>
        </p:txBody>
      </p:sp>
    </p:spTree>
    <p:extLst>
      <p:ext uri="{BB962C8B-B14F-4D97-AF65-F5344CB8AC3E}">
        <p14:creationId xmlns:p14="http://schemas.microsoft.com/office/powerpoint/2010/main" val="20383634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274638"/>
            <a:ext cx="7021688" cy="1143000"/>
          </a:xfrm>
        </p:spPr>
        <p:txBody>
          <a:bodyPr/>
          <a:lstStyle/>
          <a:p>
            <a:pPr algn="l"/>
            <a:r>
              <a:rPr lang="en-US" b="1" dirty="0" smtClean="0">
                <a:solidFill>
                  <a:srgbClr val="3366FF"/>
                </a:solidFill>
              </a:rPr>
              <a:t>Exercise: Brainstorming</a:t>
            </a:r>
            <a:endParaRPr lang="en-US" b="1" dirty="0">
              <a:solidFill>
                <a:srgbClr val="3366FF"/>
              </a:solidFill>
            </a:endParaRPr>
          </a:p>
        </p:txBody>
      </p:sp>
      <p:sp>
        <p:nvSpPr>
          <p:cNvPr id="3" name="Content Placeholder 2"/>
          <p:cNvSpPr>
            <a:spLocks noGrp="1"/>
          </p:cNvSpPr>
          <p:nvPr>
            <p:ph idx="1"/>
          </p:nvPr>
        </p:nvSpPr>
        <p:spPr/>
        <p:txBody>
          <a:bodyPr/>
          <a:lstStyle/>
          <a:p>
            <a:r>
              <a:rPr lang="en-US" dirty="0" smtClean="0"/>
              <a:t>Your library wishes to design and implement a new institutional repository for preserving research data generated by faculty and students.</a:t>
            </a:r>
          </a:p>
          <a:p>
            <a:pPr>
              <a:buNone/>
            </a:pPr>
            <a:endParaRPr lang="en-US" dirty="0" smtClean="0"/>
          </a:p>
          <a:p>
            <a:r>
              <a:rPr lang="en-US" dirty="0" smtClean="0"/>
              <a:t>Who are the relevant stakeholders/collaborators?</a:t>
            </a:r>
            <a:endParaRPr lang="en-US" dirty="0"/>
          </a:p>
        </p:txBody>
      </p:sp>
    </p:spTree>
    <p:extLst>
      <p:ext uri="{BB962C8B-B14F-4D97-AF65-F5344CB8AC3E}">
        <p14:creationId xmlns:p14="http://schemas.microsoft.com/office/powerpoint/2010/main" val="4265082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599" cy="1143000"/>
          </a:xfrm>
        </p:spPr>
        <p:txBody>
          <a:bodyPr/>
          <a:lstStyle/>
          <a:p>
            <a:pPr algn="l"/>
            <a:r>
              <a:rPr lang="en-US" dirty="0"/>
              <a:t>P</a:t>
            </a:r>
            <a:r>
              <a:rPr lang="en-US" dirty="0" smtClean="0"/>
              <a:t>rinciple #2</a:t>
            </a:r>
            <a:endParaRPr lang="en-US" dirty="0"/>
          </a:p>
        </p:txBody>
      </p:sp>
      <p:sp>
        <p:nvSpPr>
          <p:cNvPr id="7" name="Content Placeholder 6"/>
          <p:cNvSpPr>
            <a:spLocks noGrp="1"/>
          </p:cNvSpPr>
          <p:nvPr>
            <p:ph idx="1"/>
          </p:nvPr>
        </p:nvSpPr>
        <p:spPr/>
        <p:txBody>
          <a:bodyPr>
            <a:normAutofit lnSpcReduction="10000"/>
          </a:bodyPr>
          <a:lstStyle/>
          <a:p>
            <a:r>
              <a:rPr lang="en-US" dirty="0" smtClean="0"/>
              <a:t>Premise:</a:t>
            </a:r>
          </a:p>
          <a:p>
            <a:pPr lvl="1"/>
            <a:r>
              <a:rPr lang="en-US" dirty="0"/>
              <a:t>a</a:t>
            </a:r>
            <a:r>
              <a:rPr lang="en-US" dirty="0" smtClean="0"/>
              <a:t>greement doesn’t just happen</a:t>
            </a:r>
          </a:p>
          <a:p>
            <a:pPr lvl="1">
              <a:buNone/>
            </a:pPr>
            <a:endParaRPr lang="en-US" dirty="0" smtClean="0"/>
          </a:p>
          <a:p>
            <a:r>
              <a:rPr lang="en-US" dirty="0" smtClean="0"/>
              <a:t>Principle:</a:t>
            </a:r>
          </a:p>
          <a:p>
            <a:pPr lvl="1"/>
            <a:r>
              <a:rPr lang="en-US" b="1" dirty="0"/>
              <a:t>e</a:t>
            </a:r>
            <a:r>
              <a:rPr lang="en-US" b="1" dirty="0" smtClean="0"/>
              <a:t>mploy collaboration and consensus-building processes</a:t>
            </a:r>
          </a:p>
          <a:p>
            <a:pPr lvl="2"/>
            <a:r>
              <a:rPr lang="en-US" dirty="0"/>
              <a:t>w</a:t>
            </a:r>
            <a:r>
              <a:rPr lang="en-US" dirty="0" smtClean="0"/>
              <a:t>ith a good process, people can generate more creative and comprehensive solutions than they can by themselves </a:t>
            </a:r>
          </a:p>
          <a:p>
            <a:endParaRPr lang="en-US" dirty="0"/>
          </a:p>
        </p:txBody>
      </p:sp>
    </p:spTree>
    <p:extLst>
      <p:ext uri="{BB962C8B-B14F-4D97-AF65-F5344CB8AC3E}">
        <p14:creationId xmlns:p14="http://schemas.microsoft.com/office/powerpoint/2010/main" val="1244973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599" cy="1143000"/>
          </a:xfrm>
        </p:spPr>
        <p:txBody>
          <a:bodyPr/>
          <a:lstStyle/>
          <a:p>
            <a:pPr algn="l"/>
            <a:r>
              <a:rPr lang="en-US" dirty="0"/>
              <a:t>P</a:t>
            </a:r>
            <a:r>
              <a:rPr lang="en-US" dirty="0" smtClean="0"/>
              <a:t>rinciple #3</a:t>
            </a: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Premise:</a:t>
            </a:r>
          </a:p>
          <a:p>
            <a:pPr lvl="1"/>
            <a:r>
              <a:rPr lang="en-US" dirty="0" smtClean="0"/>
              <a:t>Bad meetings are plagued by wheel-spinning, lack of focus, and an absence of productive outcomes</a:t>
            </a:r>
          </a:p>
          <a:p>
            <a:pPr lvl="1">
              <a:buNone/>
            </a:pPr>
            <a:endParaRPr lang="en-US" dirty="0" smtClean="0"/>
          </a:p>
          <a:p>
            <a:r>
              <a:rPr lang="en-US" dirty="0" smtClean="0"/>
              <a:t>Principle:</a:t>
            </a:r>
          </a:p>
          <a:p>
            <a:pPr lvl="1"/>
            <a:r>
              <a:rPr lang="en-US" b="1" dirty="0"/>
              <a:t>u</a:t>
            </a:r>
            <a:r>
              <a:rPr lang="en-US" b="1" dirty="0" smtClean="0"/>
              <a:t>se meeting facilitation tools </a:t>
            </a:r>
          </a:p>
          <a:p>
            <a:pPr lvl="2"/>
            <a:r>
              <a:rPr lang="en-US" dirty="0" smtClean="0"/>
              <a:t>Appropriate use of tools can lead to productive meetings where everyone contributed (e.g., brainstorming)</a:t>
            </a:r>
          </a:p>
          <a:p>
            <a:endParaRPr lang="en-US" dirty="0"/>
          </a:p>
        </p:txBody>
      </p:sp>
    </p:spTree>
    <p:extLst>
      <p:ext uri="{BB962C8B-B14F-4D97-AF65-F5344CB8AC3E}">
        <p14:creationId xmlns:p14="http://schemas.microsoft.com/office/powerpoint/2010/main" val="31368392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12" y="274638"/>
            <a:ext cx="7021688" cy="1143000"/>
          </a:xfrm>
        </p:spPr>
        <p:txBody>
          <a:bodyPr/>
          <a:lstStyle/>
          <a:p>
            <a:r>
              <a:rPr lang="en-US" b="1" dirty="0" smtClean="0">
                <a:solidFill>
                  <a:srgbClr val="3366FF"/>
                </a:solidFill>
              </a:rPr>
              <a:t>Exercise: Story-boarding</a:t>
            </a:r>
            <a:endParaRPr lang="en-US" b="1" dirty="0">
              <a:solidFill>
                <a:srgbClr val="3366FF"/>
              </a:solidFill>
            </a:endParaRPr>
          </a:p>
        </p:txBody>
      </p:sp>
      <p:sp>
        <p:nvSpPr>
          <p:cNvPr id="3" name="Content Placeholder 2"/>
          <p:cNvSpPr>
            <a:spLocks noGrp="1"/>
          </p:cNvSpPr>
          <p:nvPr>
            <p:ph idx="1"/>
          </p:nvPr>
        </p:nvSpPr>
        <p:spPr/>
        <p:txBody>
          <a:bodyPr/>
          <a:lstStyle/>
          <a:p>
            <a:r>
              <a:rPr lang="en-US" dirty="0" smtClean="0"/>
              <a:t>Think about the most effective meeting that you recently attended</a:t>
            </a:r>
          </a:p>
          <a:p>
            <a:r>
              <a:rPr lang="en-US" dirty="0" smtClean="0"/>
              <a:t>What are some of the characteristics of that meeting that contributed to its effectiveness?</a:t>
            </a:r>
            <a:endParaRPr lang="en-US" dirty="0"/>
          </a:p>
        </p:txBody>
      </p:sp>
    </p:spTree>
    <p:extLst>
      <p:ext uri="{BB962C8B-B14F-4D97-AF65-F5344CB8AC3E}">
        <p14:creationId xmlns:p14="http://schemas.microsoft.com/office/powerpoint/2010/main" val="34289238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72690" cy="1143000"/>
          </a:xfrm>
        </p:spPr>
        <p:txBody>
          <a:bodyPr>
            <a:normAutofit fontScale="90000"/>
          </a:bodyPr>
          <a:lstStyle/>
          <a:p>
            <a:pPr algn="l"/>
            <a:r>
              <a:rPr lang="en-US" dirty="0" smtClean="0"/>
              <a:t>Making Collaboration Work – 5 Steps</a:t>
            </a:r>
            <a:endParaRPr lang="en-US"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sz="3600" dirty="0" smtClean="0"/>
              <a:t>Step 1: Build </a:t>
            </a:r>
            <a:r>
              <a:rPr lang="en-US" sz="3600" dirty="0"/>
              <a:t>consensus step-by-</a:t>
            </a:r>
            <a:r>
              <a:rPr lang="en-US" sz="3600" dirty="0" smtClean="0"/>
              <a:t>step</a:t>
            </a:r>
          </a:p>
          <a:p>
            <a:pPr marL="742950" lvl="2" indent="-342900">
              <a:buFont typeface="Courier New"/>
              <a:buChar char="o"/>
            </a:pPr>
            <a:r>
              <a:rPr lang="en-US" sz="3200" dirty="0"/>
              <a:t>g</a:t>
            </a:r>
            <a:r>
              <a:rPr lang="en-US" sz="3200" dirty="0" smtClean="0"/>
              <a:t>round rules, agenda, participant roles, desired outcomes, time frame, problem definition</a:t>
            </a:r>
            <a:endParaRPr lang="en-US" sz="3200" dirty="0"/>
          </a:p>
        </p:txBody>
      </p:sp>
    </p:spTree>
    <p:extLst>
      <p:ext uri="{BB962C8B-B14F-4D97-AF65-F5344CB8AC3E}">
        <p14:creationId xmlns:p14="http://schemas.microsoft.com/office/powerpoint/2010/main" val="310954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Capstone Agenda</a:t>
            </a:r>
            <a:endParaRPr lang="en-US" dirty="0"/>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pPr>
              <a:buNone/>
            </a:pPr>
            <a:r>
              <a:rPr lang="en-US" dirty="0" smtClean="0"/>
              <a:t>DAY ONE: </a:t>
            </a:r>
          </a:p>
          <a:p>
            <a:pPr>
              <a:buNone/>
            </a:pPr>
            <a:r>
              <a:rPr lang="en-US" sz="2800" dirty="0" smtClean="0"/>
              <a:t>TAKING STOCK and STRATEGIC AGENDA, PART 1</a:t>
            </a:r>
          </a:p>
          <a:p>
            <a:pPr lvl="1"/>
            <a:r>
              <a:rPr lang="en-US" dirty="0" smtClean="0"/>
              <a:t>what have you learned so far?</a:t>
            </a:r>
          </a:p>
          <a:p>
            <a:pPr lvl="1"/>
            <a:r>
              <a:rPr lang="en-US" dirty="0" smtClean="0"/>
              <a:t>do we have a shared understanding of e-science and the research life cycle?</a:t>
            </a:r>
          </a:p>
          <a:p>
            <a:pPr lvl="1"/>
            <a:r>
              <a:rPr lang="en-US" dirty="0" smtClean="0"/>
              <a:t>strategic agenda intro and sections I-II</a:t>
            </a:r>
          </a:p>
          <a:p>
            <a:pPr lvl="1"/>
            <a:endParaRPr lang="en-US" dirty="0" smtClean="0"/>
          </a:p>
          <a:p>
            <a:pPr>
              <a:buNone/>
            </a:pPr>
            <a:r>
              <a:rPr lang="en-US" dirty="0" smtClean="0"/>
              <a:t>DAY TWO: </a:t>
            </a:r>
          </a:p>
          <a:p>
            <a:pPr>
              <a:buNone/>
            </a:pPr>
            <a:r>
              <a:rPr lang="en-US" sz="2800" dirty="0" smtClean="0"/>
              <a:t>STRATEGIC AGENDA, PART 2</a:t>
            </a:r>
          </a:p>
          <a:p>
            <a:pPr lvl="1"/>
            <a:r>
              <a:rPr lang="en-US" dirty="0"/>
              <a:t>exploring collaboration</a:t>
            </a:r>
          </a:p>
          <a:p>
            <a:pPr lvl="1"/>
            <a:r>
              <a:rPr lang="en-US" dirty="0" smtClean="0"/>
              <a:t>strategic agenda sections III-V</a:t>
            </a:r>
          </a:p>
          <a:p>
            <a:pPr lvl="1"/>
            <a:r>
              <a:rPr lang="en-US" dirty="0" smtClean="0"/>
              <a:t>next steps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59990" cy="1143000"/>
          </a:xfrm>
        </p:spPr>
        <p:txBody>
          <a:bodyPr>
            <a:normAutofit fontScale="90000"/>
          </a:bodyPr>
          <a:lstStyle/>
          <a:p>
            <a:pPr algn="l"/>
            <a:r>
              <a:rPr lang="en-US" b="1" dirty="0" smtClean="0">
                <a:solidFill>
                  <a:srgbClr val="3366FF"/>
                </a:solidFill>
              </a:rPr>
              <a:t>Exercise: Nominal Group Technique</a:t>
            </a:r>
            <a:endParaRPr lang="en-US" b="1" dirty="0">
              <a:solidFill>
                <a:srgbClr val="3366FF"/>
              </a:solidFill>
            </a:endParaRPr>
          </a:p>
        </p:txBody>
      </p:sp>
      <p:sp>
        <p:nvSpPr>
          <p:cNvPr id="3" name="Content Placeholder 2"/>
          <p:cNvSpPr>
            <a:spLocks noGrp="1"/>
          </p:cNvSpPr>
          <p:nvPr>
            <p:ph idx="1"/>
          </p:nvPr>
        </p:nvSpPr>
        <p:spPr/>
        <p:txBody>
          <a:bodyPr>
            <a:normAutofit/>
          </a:bodyPr>
          <a:lstStyle/>
          <a:p>
            <a:r>
              <a:rPr lang="en-US" sz="3600" dirty="0" smtClean="0"/>
              <a:t>Identify 3-5 basic ground rules that if followed will contribute to an effective meeting</a:t>
            </a:r>
            <a:endParaRPr lang="en-US" sz="3600" dirty="0"/>
          </a:p>
        </p:txBody>
      </p:sp>
    </p:spTree>
    <p:extLst>
      <p:ext uri="{BB962C8B-B14F-4D97-AF65-F5344CB8AC3E}">
        <p14:creationId xmlns:p14="http://schemas.microsoft.com/office/powerpoint/2010/main" val="3427245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10" y="274638"/>
            <a:ext cx="8672690" cy="1143000"/>
          </a:xfrm>
        </p:spPr>
        <p:txBody>
          <a:bodyPr>
            <a:normAutofit fontScale="90000"/>
          </a:bodyPr>
          <a:lstStyle/>
          <a:p>
            <a:pPr algn="l"/>
            <a:r>
              <a:rPr lang="en-US" dirty="0" smtClean="0"/>
              <a:t>Making Collaboration Work – 5 Steps</a:t>
            </a:r>
            <a:endParaRPr lang="en-US"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sz="3600" dirty="0" smtClean="0"/>
              <a:t>Step 2: Have </a:t>
            </a:r>
            <a:r>
              <a:rPr lang="en-US" sz="3600" dirty="0"/>
              <a:t>a </a:t>
            </a:r>
            <a:r>
              <a:rPr lang="en-US" sz="3600" dirty="0" smtClean="0"/>
              <a:t>fall back </a:t>
            </a:r>
            <a:r>
              <a:rPr lang="en-US" sz="3600" dirty="0"/>
              <a:t>plan in case consensus cannot be </a:t>
            </a:r>
            <a:r>
              <a:rPr lang="en-US" sz="3600" dirty="0" smtClean="0"/>
              <a:t>reached (e.g., majority vote, prioritized lists)</a:t>
            </a:r>
          </a:p>
          <a:p>
            <a:pPr marL="742950" lvl="2" indent="-342900">
              <a:buFont typeface="Wingdings" charset="2"/>
              <a:buChar char="§"/>
            </a:pPr>
            <a:r>
              <a:rPr lang="en-US" sz="3200" dirty="0"/>
              <a:t>c</a:t>
            </a:r>
            <a:r>
              <a:rPr lang="en-US" sz="3200" dirty="0" smtClean="0"/>
              <a:t>onsensus (win-win) can be reached 75% of the time</a:t>
            </a:r>
          </a:p>
          <a:p>
            <a:pPr marL="742950" lvl="2" indent="-342900">
              <a:buFont typeface="Wingdings" charset="2"/>
              <a:buChar char="§"/>
            </a:pPr>
            <a:r>
              <a:rPr lang="en-US" sz="3200" dirty="0"/>
              <a:t>c</a:t>
            </a:r>
            <a:r>
              <a:rPr lang="en-US" sz="3200" dirty="0" smtClean="0"/>
              <a:t>larify the fall back approach (win-lose)</a:t>
            </a:r>
          </a:p>
        </p:txBody>
      </p:sp>
    </p:spTree>
    <p:extLst>
      <p:ext uri="{BB962C8B-B14F-4D97-AF65-F5344CB8AC3E}">
        <p14:creationId xmlns:p14="http://schemas.microsoft.com/office/powerpoint/2010/main" val="15505409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710" y="274638"/>
            <a:ext cx="8672690" cy="1143000"/>
          </a:xfrm>
        </p:spPr>
        <p:txBody>
          <a:bodyPr>
            <a:normAutofit fontScale="90000"/>
          </a:bodyPr>
          <a:lstStyle/>
          <a:p>
            <a:pPr algn="l"/>
            <a:r>
              <a:rPr lang="en-US" dirty="0" smtClean="0"/>
              <a:t>Making Collaboration Work – 5 Steps</a:t>
            </a:r>
            <a:endParaRPr lang="en-US"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sz="3600" dirty="0" smtClean="0"/>
              <a:t>Step 3: Provide a process map or agenda </a:t>
            </a:r>
          </a:p>
          <a:p>
            <a:pPr marL="1200150" lvl="3" indent="-342900"/>
            <a:r>
              <a:rPr lang="en-US" sz="2800" dirty="0" smtClean="0"/>
              <a:t>people become anxious in the face of uncertainty </a:t>
            </a:r>
          </a:p>
          <a:p>
            <a:pPr marL="742950" lvl="2" indent="-342900">
              <a:buFont typeface="Wingdings" charset="2"/>
              <a:buChar char="§"/>
            </a:pPr>
            <a:r>
              <a:rPr lang="en-US" sz="3200" dirty="0" smtClean="0"/>
              <a:t>defines </a:t>
            </a:r>
            <a:r>
              <a:rPr lang="en-US" sz="3200" dirty="0"/>
              <a:t>the order of activities and gives participants a sense of how they fit into the broader </a:t>
            </a:r>
            <a:r>
              <a:rPr lang="en-US" sz="3200" dirty="0" smtClean="0"/>
              <a:t>context</a:t>
            </a:r>
          </a:p>
        </p:txBody>
      </p:sp>
    </p:spTree>
    <p:extLst>
      <p:ext uri="{BB962C8B-B14F-4D97-AF65-F5344CB8AC3E}">
        <p14:creationId xmlns:p14="http://schemas.microsoft.com/office/powerpoint/2010/main" val="15505409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10" y="274638"/>
            <a:ext cx="8672690" cy="1143000"/>
          </a:xfrm>
        </p:spPr>
        <p:txBody>
          <a:bodyPr>
            <a:normAutofit fontScale="90000"/>
          </a:bodyPr>
          <a:lstStyle/>
          <a:p>
            <a:pPr algn="l"/>
            <a:r>
              <a:rPr lang="en-US" dirty="0" smtClean="0"/>
              <a:t>Making Collaboration Work – 5 Steps</a:t>
            </a:r>
            <a:endParaRPr lang="en-US" dirty="0"/>
          </a:p>
        </p:txBody>
      </p:sp>
      <p:sp>
        <p:nvSpPr>
          <p:cNvPr id="3" name="Content Placeholder 2"/>
          <p:cNvSpPr>
            <a:spLocks noGrp="1"/>
          </p:cNvSpPr>
          <p:nvPr>
            <p:ph idx="1"/>
          </p:nvPr>
        </p:nvSpPr>
        <p:spPr/>
        <p:txBody>
          <a:bodyPr>
            <a:normAutofit/>
          </a:bodyPr>
          <a:lstStyle/>
          <a:p>
            <a:r>
              <a:rPr lang="en-US" sz="4000" dirty="0" smtClean="0"/>
              <a:t>Step 4: </a:t>
            </a:r>
            <a:r>
              <a:rPr lang="en-US" sz="3600" dirty="0"/>
              <a:t>D</a:t>
            </a:r>
            <a:r>
              <a:rPr lang="en-US" sz="3600" dirty="0" smtClean="0"/>
              <a:t>esignate </a:t>
            </a:r>
            <a:r>
              <a:rPr lang="en-US" sz="3600" dirty="0"/>
              <a:t>a process facilitator </a:t>
            </a:r>
          </a:p>
          <a:p>
            <a:pPr lvl="2">
              <a:buFont typeface="Lucida Grande"/>
              <a:buChar char="-"/>
            </a:pPr>
            <a:r>
              <a:rPr lang="en-US" sz="2800" dirty="0" smtClean="0"/>
              <a:t>as a leader or stakeholder it is difficult to remain neutral</a:t>
            </a:r>
          </a:p>
          <a:p>
            <a:pPr lvl="1">
              <a:buFont typeface="Wingdings" charset="2"/>
              <a:buChar char="§"/>
            </a:pPr>
            <a:r>
              <a:rPr lang="en-US" sz="3200" dirty="0" smtClean="0"/>
              <a:t>in </a:t>
            </a:r>
            <a:r>
              <a:rPr lang="en-US" sz="3200" dirty="0"/>
              <a:t>so doing, you broaden support for the solution and increase the likelihood of adoption and </a:t>
            </a:r>
            <a:r>
              <a:rPr lang="en-US" sz="3200" dirty="0" smtClean="0"/>
              <a:t>implementation</a:t>
            </a:r>
          </a:p>
        </p:txBody>
      </p:sp>
    </p:spTree>
    <p:extLst>
      <p:ext uri="{BB962C8B-B14F-4D97-AF65-F5344CB8AC3E}">
        <p14:creationId xmlns:p14="http://schemas.microsoft.com/office/powerpoint/2010/main" val="15505409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10" y="274638"/>
            <a:ext cx="8672690" cy="1143000"/>
          </a:xfrm>
        </p:spPr>
        <p:txBody>
          <a:bodyPr>
            <a:normAutofit fontScale="90000"/>
          </a:bodyPr>
          <a:lstStyle/>
          <a:p>
            <a:pPr algn="l"/>
            <a:r>
              <a:rPr lang="en-US" dirty="0" smtClean="0"/>
              <a:t>Making Collaboration Work – 5 Steps</a:t>
            </a:r>
            <a:endParaRPr lang="en-US" dirty="0"/>
          </a:p>
        </p:txBody>
      </p:sp>
      <p:sp>
        <p:nvSpPr>
          <p:cNvPr id="3" name="Content Placeholder 2"/>
          <p:cNvSpPr>
            <a:spLocks noGrp="1"/>
          </p:cNvSpPr>
          <p:nvPr>
            <p:ph idx="1"/>
          </p:nvPr>
        </p:nvSpPr>
        <p:spPr>
          <a:xfrm>
            <a:off x="76200" y="1447800"/>
            <a:ext cx="8839200" cy="4724400"/>
          </a:xfrm>
        </p:spPr>
        <p:txBody>
          <a:bodyPr>
            <a:noAutofit/>
          </a:bodyPr>
          <a:lstStyle/>
          <a:p>
            <a:r>
              <a:rPr lang="en-US" sz="3600" dirty="0" smtClean="0"/>
              <a:t>Step 5: Harness </a:t>
            </a:r>
            <a:r>
              <a:rPr lang="en-US" sz="3600" dirty="0"/>
              <a:t>the power of group </a:t>
            </a:r>
            <a:r>
              <a:rPr lang="en-US" sz="3600" dirty="0" smtClean="0"/>
              <a:t>memory</a:t>
            </a:r>
          </a:p>
          <a:p>
            <a:pPr lvl="2">
              <a:buFont typeface="Lucida Grande"/>
              <a:buChar char="-"/>
            </a:pPr>
            <a:r>
              <a:rPr lang="en-US" sz="2800" dirty="0"/>
              <a:t>bad meetings are plagued by data overload, repetition, wheel-spinning, and lack of focus </a:t>
            </a:r>
          </a:p>
          <a:p>
            <a:pPr lvl="1">
              <a:buFont typeface="Wingdings" charset="2"/>
              <a:buChar char="§"/>
            </a:pPr>
            <a:r>
              <a:rPr lang="en-US" sz="3200" dirty="0"/>
              <a:t>rearrange seats in a semicircle</a:t>
            </a:r>
          </a:p>
          <a:p>
            <a:pPr lvl="1">
              <a:buFont typeface="Wingdings" charset="2"/>
              <a:buChar char="§"/>
            </a:pPr>
            <a:r>
              <a:rPr lang="en-US" sz="3200" dirty="0"/>
              <a:t>use flip charts and colored markers</a:t>
            </a:r>
          </a:p>
          <a:p>
            <a:pPr lvl="2">
              <a:buFont typeface="Lucida Grande"/>
              <a:buChar char="-"/>
            </a:pPr>
            <a:r>
              <a:rPr lang="en-US" sz="2800" dirty="0" smtClean="0"/>
              <a:t>most </a:t>
            </a:r>
            <a:r>
              <a:rPr lang="en-US" sz="2800" dirty="0"/>
              <a:t>people can remember 7</a:t>
            </a:r>
            <a:r>
              <a:rPr lang="en-US" sz="2800" u="sng" dirty="0"/>
              <a:t>+</a:t>
            </a:r>
            <a:r>
              <a:rPr lang="en-US" sz="2800" dirty="0"/>
              <a:t>2 items in the short-term</a:t>
            </a:r>
          </a:p>
          <a:p>
            <a:pPr lvl="1">
              <a:buFont typeface="Wingdings" charset="2"/>
              <a:buChar char="§"/>
            </a:pPr>
            <a:r>
              <a:rPr lang="en-US" sz="3200" dirty="0"/>
              <a:t>assign a reporter </a:t>
            </a:r>
          </a:p>
        </p:txBody>
      </p:sp>
    </p:spTree>
    <p:extLst>
      <p:ext uri="{BB962C8B-B14F-4D97-AF65-F5344CB8AC3E}">
        <p14:creationId xmlns:p14="http://schemas.microsoft.com/office/powerpoint/2010/main" val="15505409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211" y="152400"/>
            <a:ext cx="8329790" cy="1143000"/>
          </a:xfrm>
        </p:spPr>
        <p:txBody>
          <a:bodyPr>
            <a:noAutofit/>
          </a:bodyPr>
          <a:lstStyle/>
          <a:p>
            <a:pPr algn="l"/>
            <a:r>
              <a:rPr lang="en-US" sz="3800" b="1" dirty="0" smtClean="0">
                <a:solidFill>
                  <a:srgbClr val="3366FF"/>
                </a:solidFill>
              </a:rPr>
              <a:t>Campus Partnerships: </a:t>
            </a:r>
            <a:br>
              <a:rPr lang="en-US" sz="3800" b="1" dirty="0" smtClean="0">
                <a:solidFill>
                  <a:srgbClr val="3366FF"/>
                </a:solidFill>
              </a:rPr>
            </a:br>
            <a:r>
              <a:rPr lang="en-US" sz="3800" b="1" dirty="0" smtClean="0">
                <a:solidFill>
                  <a:srgbClr val="3366FF"/>
                </a:solidFill>
              </a:rPr>
              <a:t>Collaboration Matrix Example</a:t>
            </a:r>
            <a:endParaRPr lang="en-US" sz="3800" b="1" dirty="0">
              <a:solidFill>
                <a:srgbClr val="3366FF"/>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6345711"/>
              </p:ext>
            </p:extLst>
          </p:nvPr>
        </p:nvGraphicFramePr>
        <p:xfrm>
          <a:off x="393700" y="1287074"/>
          <a:ext cx="8382000" cy="5570926"/>
        </p:xfrm>
        <a:graphic>
          <a:graphicData uri="http://schemas.openxmlformats.org/drawingml/2006/table">
            <a:tbl>
              <a:tblPr firstRow="1" bandRow="1">
                <a:tableStyleId>{5C22544A-7EE6-4342-B048-85BDC9FD1C3A}</a:tableStyleId>
              </a:tblPr>
              <a:tblGrid>
                <a:gridCol w="1092200"/>
                <a:gridCol w="1435100"/>
                <a:gridCol w="1384300"/>
                <a:gridCol w="1587500"/>
                <a:gridCol w="1663700"/>
                <a:gridCol w="1219200"/>
              </a:tblGrid>
              <a:tr h="663646">
                <a:tc>
                  <a:txBody>
                    <a:bodyPr/>
                    <a:lstStyle/>
                    <a:p>
                      <a:r>
                        <a:rPr lang="en-US" dirty="0" smtClean="0"/>
                        <a:t>NEED</a:t>
                      </a:r>
                      <a:endParaRPr lang="en-US" dirty="0"/>
                    </a:p>
                  </a:txBody>
                  <a:tcPr/>
                </a:tc>
                <a:tc>
                  <a:txBody>
                    <a:bodyPr/>
                    <a:lstStyle/>
                    <a:p>
                      <a:r>
                        <a:rPr lang="en-US" dirty="0" smtClean="0"/>
                        <a:t>INTERNAL </a:t>
                      </a:r>
                    </a:p>
                    <a:p>
                      <a:r>
                        <a:rPr lang="en-US" dirty="0" smtClean="0"/>
                        <a:t>PARTNER(S)</a:t>
                      </a:r>
                      <a:endParaRPr lang="en-US" dirty="0"/>
                    </a:p>
                  </a:txBody>
                  <a:tcPr/>
                </a:tc>
                <a:tc>
                  <a:txBody>
                    <a:bodyPr/>
                    <a:lstStyle/>
                    <a:p>
                      <a:r>
                        <a:rPr lang="en-US" dirty="0" smtClean="0"/>
                        <a:t>EXTERNAL</a:t>
                      </a:r>
                    </a:p>
                    <a:p>
                      <a:r>
                        <a:rPr lang="en-US" dirty="0" smtClean="0"/>
                        <a:t>PARTNER(S)</a:t>
                      </a:r>
                      <a:endParaRPr lang="en-US" dirty="0"/>
                    </a:p>
                  </a:txBody>
                  <a:tcPr/>
                </a:tc>
                <a:tc>
                  <a:txBody>
                    <a:bodyPr/>
                    <a:lstStyle/>
                    <a:p>
                      <a:r>
                        <a:rPr lang="en-US" dirty="0" smtClean="0"/>
                        <a:t>BENEFIT</a:t>
                      </a:r>
                      <a:r>
                        <a:rPr lang="en-US" baseline="0" dirty="0" smtClean="0"/>
                        <a:t> TO PARTNER(S)</a:t>
                      </a:r>
                      <a:endParaRPr lang="en-US" dirty="0"/>
                    </a:p>
                  </a:txBody>
                  <a:tcPr/>
                </a:tc>
                <a:tc>
                  <a:txBody>
                    <a:bodyPr/>
                    <a:lstStyle/>
                    <a:p>
                      <a:r>
                        <a:rPr lang="en-US" dirty="0" smtClean="0"/>
                        <a:t>CONTRIBUTION BY</a:t>
                      </a:r>
                      <a:r>
                        <a:rPr lang="en-US" baseline="0" dirty="0" smtClean="0"/>
                        <a:t> LIBRARY</a:t>
                      </a:r>
                      <a:endParaRPr lang="en-US" dirty="0"/>
                    </a:p>
                  </a:txBody>
                  <a:tcPr/>
                </a:tc>
                <a:tc>
                  <a:txBody>
                    <a:bodyPr/>
                    <a:lstStyle/>
                    <a:p>
                      <a:r>
                        <a:rPr lang="en-US" dirty="0" smtClean="0"/>
                        <a:t>DESIRED OUTCOME</a:t>
                      </a:r>
                      <a:endParaRPr lang="en-US" dirty="0"/>
                    </a:p>
                  </a:txBody>
                  <a:tcPr/>
                </a:tc>
              </a:tr>
              <a:tr h="3696054">
                <a:tc>
                  <a:txBody>
                    <a:bodyPr/>
                    <a:lstStyle/>
                    <a:p>
                      <a:r>
                        <a:rPr lang="en-US" sz="1400" kern="1200" dirty="0" smtClean="0">
                          <a:solidFill>
                            <a:schemeClr val="dk1"/>
                          </a:solidFill>
                          <a:latin typeface="+mn-lt"/>
                          <a:ea typeface="+mn-ea"/>
                          <a:cs typeface="+mn-cs"/>
                        </a:rPr>
                        <a:t>Preservation of Large Amounts of Research Data</a:t>
                      </a:r>
                      <a:r>
                        <a:rPr lang="en-US" sz="1400" dirty="0" smtClean="0"/>
                        <a:t> </a:t>
                      </a:r>
                      <a:endParaRPr lang="en-US" sz="1400" dirty="0"/>
                    </a:p>
                  </a:txBody>
                  <a:tcPr/>
                </a:tc>
                <a:tc>
                  <a:txBody>
                    <a:bodyPr/>
                    <a:lstStyle/>
                    <a:p>
                      <a:r>
                        <a:rPr lang="en-US" sz="1400" kern="1200" dirty="0" smtClean="0">
                          <a:solidFill>
                            <a:schemeClr val="dk1"/>
                          </a:solidFill>
                          <a:latin typeface="+mn-lt"/>
                          <a:ea typeface="+mn-ea"/>
                          <a:cs typeface="+mn-cs"/>
                        </a:rPr>
                        <a:t>Central IT – To provide storage capacity and tech expertise.</a:t>
                      </a:r>
                    </a:p>
                    <a:p>
                      <a:r>
                        <a:rPr lang="en-US" sz="1400" kern="1200" dirty="0" smtClean="0">
                          <a:solidFill>
                            <a:schemeClr val="dk1"/>
                          </a:solidFill>
                          <a:latin typeface="+mn-lt"/>
                          <a:ea typeface="+mn-ea"/>
                          <a:cs typeface="+mn-cs"/>
                        </a:rPr>
                        <a:t> </a:t>
                      </a:r>
                    </a:p>
                    <a:p>
                      <a:r>
                        <a:rPr lang="en-US" sz="1400" kern="1200" dirty="0" smtClean="0">
                          <a:solidFill>
                            <a:schemeClr val="dk1"/>
                          </a:solidFill>
                          <a:latin typeface="+mn-lt"/>
                          <a:ea typeface="+mn-ea"/>
                          <a:cs typeface="+mn-cs"/>
                        </a:rPr>
                        <a:t>Research </a:t>
                      </a:r>
                      <a:r>
                        <a:rPr lang="en-US" sz="1400" kern="1200" dirty="0" err="1" smtClean="0">
                          <a:solidFill>
                            <a:schemeClr val="dk1"/>
                          </a:solidFill>
                          <a:latin typeface="+mn-lt"/>
                          <a:ea typeface="+mn-ea"/>
                          <a:cs typeface="+mn-cs"/>
                        </a:rPr>
                        <a:t>Center(s</a:t>
                      </a:r>
                      <a:r>
                        <a:rPr lang="en-US" sz="1400" kern="1200" dirty="0" smtClean="0">
                          <a:solidFill>
                            <a:schemeClr val="dk1"/>
                          </a:solidFill>
                          <a:latin typeface="+mn-lt"/>
                          <a:ea typeface="+mn-ea"/>
                          <a:cs typeface="+mn-cs"/>
                        </a:rPr>
                        <a:t>) – To provide functional requirements and financial commitments</a:t>
                      </a:r>
                      <a:r>
                        <a:rPr lang="en-US" sz="1400" dirty="0" smtClean="0"/>
                        <a:t> </a:t>
                      </a:r>
                      <a:endParaRPr lang="en-US" sz="1400" dirty="0"/>
                    </a:p>
                  </a:txBody>
                  <a:tcPr/>
                </a:tc>
                <a:tc>
                  <a:txBody>
                    <a:bodyPr/>
                    <a:lstStyle/>
                    <a:p>
                      <a:r>
                        <a:rPr lang="en-US" sz="1400" kern="1200" dirty="0" smtClean="0">
                          <a:solidFill>
                            <a:schemeClr val="dk1"/>
                          </a:solidFill>
                          <a:latin typeface="+mn-lt"/>
                          <a:ea typeface="+mn-ea"/>
                          <a:cs typeface="+mn-cs"/>
                        </a:rPr>
                        <a:t>Portico – Tap their experience and expertise in providing preservation services for published scholarly literature (including developing a business model for this service)</a:t>
                      </a:r>
                      <a:r>
                        <a:rPr lang="en-US" sz="1400" dirty="0" smtClean="0"/>
                        <a:t> </a:t>
                      </a:r>
                      <a:endParaRPr lang="en-US" sz="1400" dirty="0"/>
                    </a:p>
                  </a:txBody>
                  <a:tcPr/>
                </a:tc>
                <a:tc>
                  <a:txBody>
                    <a:bodyPr/>
                    <a:lstStyle/>
                    <a:p>
                      <a:pPr marL="0" marR="0">
                        <a:lnSpc>
                          <a:spcPct val="115000"/>
                        </a:lnSpc>
                        <a:spcBef>
                          <a:spcPts val="0"/>
                        </a:spcBef>
                        <a:spcAft>
                          <a:spcPts val="0"/>
                        </a:spcAft>
                      </a:pPr>
                      <a:r>
                        <a:rPr lang="en-US" sz="1400" dirty="0">
                          <a:latin typeface="Calibri"/>
                          <a:ea typeface="Calibri"/>
                          <a:cs typeface="Calibri"/>
                        </a:rPr>
                        <a:t>Central IT – addressing this need may lead to new or more developed relationships with researcher centers.</a:t>
                      </a:r>
                    </a:p>
                    <a:p>
                      <a:pPr marL="0" marR="0">
                        <a:lnSpc>
                          <a:spcPct val="115000"/>
                        </a:lnSpc>
                        <a:spcBef>
                          <a:spcPts val="0"/>
                        </a:spcBef>
                        <a:spcAft>
                          <a:spcPts val="0"/>
                        </a:spcAft>
                      </a:pPr>
                      <a:r>
                        <a:rPr lang="en-US" sz="1400" dirty="0">
                          <a:latin typeface="Calibri"/>
                          <a:ea typeface="Calibri"/>
                          <a:cs typeface="Calibri"/>
                        </a:rPr>
                        <a:t>Research </a:t>
                      </a:r>
                      <a:r>
                        <a:rPr lang="en-US" sz="1400" dirty="0" err="1">
                          <a:latin typeface="Calibri"/>
                          <a:ea typeface="Calibri"/>
                          <a:cs typeface="Calibri"/>
                        </a:rPr>
                        <a:t>Center(s</a:t>
                      </a:r>
                      <a:r>
                        <a:rPr lang="en-US" sz="1400" dirty="0">
                          <a:latin typeface="Calibri"/>
                          <a:ea typeface="Calibri"/>
                          <a:cs typeface="Calibri"/>
                        </a:rPr>
                        <a:t>) – demonstration to funding agencies their capacity to address requirements -&gt; better able to compete for funding.</a:t>
                      </a:r>
                    </a:p>
                  </a:txBody>
                  <a:tcPr marL="68580" marR="68580" marT="0" marB="0"/>
                </a:tc>
                <a:tc>
                  <a:txBody>
                    <a:bodyPr/>
                    <a:lstStyle/>
                    <a:p>
                      <a:pPr lvl="0"/>
                      <a:r>
                        <a:rPr lang="en-US" sz="1400" kern="1200" dirty="0" smtClean="0">
                          <a:solidFill>
                            <a:schemeClr val="dk1"/>
                          </a:solidFill>
                          <a:latin typeface="+mn-lt"/>
                          <a:ea typeface="+mn-ea"/>
                          <a:cs typeface="+mn-cs"/>
                        </a:rPr>
                        <a:t>Leadership and Project Coordination </a:t>
                      </a:r>
                      <a:endParaRPr lang="en-US" sz="1400" dirty="0" smtClean="0"/>
                    </a:p>
                    <a:p>
                      <a:pPr lvl="0"/>
                      <a:r>
                        <a:rPr lang="en-US" sz="1400" kern="1200" dirty="0" smtClean="0">
                          <a:solidFill>
                            <a:schemeClr val="dk1"/>
                          </a:solidFill>
                          <a:latin typeface="+mn-lt"/>
                          <a:ea typeface="+mn-ea"/>
                          <a:cs typeface="+mn-cs"/>
                        </a:rPr>
                        <a:t>Preservation Metadata</a:t>
                      </a:r>
                      <a:endParaRPr lang="en-US" sz="1400" dirty="0" smtClean="0"/>
                    </a:p>
                    <a:p>
                      <a:pPr lvl="0"/>
                      <a:r>
                        <a:rPr lang="en-US" sz="1400" kern="1200" dirty="0" smtClean="0">
                          <a:solidFill>
                            <a:schemeClr val="dk1"/>
                          </a:solidFill>
                          <a:latin typeface="+mn-lt"/>
                          <a:ea typeface="+mn-ea"/>
                          <a:cs typeface="+mn-cs"/>
                        </a:rPr>
                        <a:t>Preservation Policies</a:t>
                      </a:r>
                      <a:endParaRPr lang="en-US" sz="1400" dirty="0" smtClean="0"/>
                    </a:p>
                    <a:p>
                      <a:r>
                        <a:rPr lang="en-US" sz="1400" kern="1200" dirty="0" smtClean="0">
                          <a:solidFill>
                            <a:schemeClr val="dk1"/>
                          </a:solidFill>
                          <a:latin typeface="+mn-lt"/>
                          <a:ea typeface="+mn-ea"/>
                          <a:cs typeface="+mn-cs"/>
                        </a:rPr>
                        <a:t>Implementation and operation of an appropriate digital preservation infrastructure</a:t>
                      </a:r>
                      <a:r>
                        <a:rPr lang="en-US" sz="1400" dirty="0" smtClean="0"/>
                        <a:t>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 trusted and sustainable preservation service for research centers to use to enable reliable long-term access to their data.  </a:t>
                      </a:r>
                    </a:p>
                    <a:p>
                      <a:endParaRPr lang="en-US" dirty="0"/>
                    </a:p>
                  </a:txBody>
                  <a:tcPr/>
                </a:tc>
              </a:tr>
              <a:tr h="82190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pPr marL="0" marR="0">
                        <a:lnSpc>
                          <a:spcPct val="115000"/>
                        </a:lnSpc>
                        <a:spcBef>
                          <a:spcPts val="0"/>
                        </a:spcBef>
                        <a:spcAft>
                          <a:spcPts val="0"/>
                        </a:spcAft>
                      </a:pPr>
                      <a:r>
                        <a:rPr lang="en-US" sz="1400" dirty="0" smtClean="0">
                          <a:latin typeface="+mn-lt"/>
                          <a:ea typeface="Calibri"/>
                          <a:cs typeface="Calibri"/>
                        </a:rPr>
                        <a:t>Portico – a potential new market to explore and develop</a:t>
                      </a:r>
                      <a:endParaRPr lang="en-US" sz="1400" dirty="0">
                        <a:latin typeface="+mn-lt"/>
                        <a:ea typeface="Calibri"/>
                        <a:cs typeface="Calibri"/>
                      </a:endParaRPr>
                    </a:p>
                  </a:txBody>
                  <a:tcPr marL="68580" marR="68580" marT="0" marB="0"/>
                </a:tc>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533400" y="6336268"/>
            <a:ext cx="3505200" cy="369332"/>
          </a:xfrm>
          <a:prstGeom prst="rect">
            <a:avLst/>
          </a:prstGeom>
          <a:noFill/>
        </p:spPr>
        <p:txBody>
          <a:bodyPr wrap="square" rtlCol="0">
            <a:spAutoFit/>
          </a:bodyPr>
          <a:lstStyle/>
          <a:p>
            <a:r>
              <a:rPr lang="en-US" dirty="0" smtClean="0"/>
              <a:t>(for </a:t>
            </a:r>
            <a:r>
              <a:rPr lang="en-US" dirty="0" err="1" smtClean="0"/>
              <a:t>e</a:t>
            </a:r>
            <a:r>
              <a:rPr lang="en-US" dirty="0" smtClean="0"/>
              <a:t>-copy: http://bit.ly/VmJkx3)</a:t>
            </a:r>
            <a:endParaRPr lang="en-US" dirty="0"/>
          </a:p>
        </p:txBody>
      </p:sp>
    </p:spTree>
    <p:extLst>
      <p:ext uri="{BB962C8B-B14F-4D97-AF65-F5344CB8AC3E}">
        <p14:creationId xmlns:p14="http://schemas.microsoft.com/office/powerpoint/2010/main" val="26799422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910" y="274638"/>
            <a:ext cx="8304390" cy="1143000"/>
          </a:xfrm>
        </p:spPr>
        <p:txBody>
          <a:bodyPr>
            <a:noAutofit/>
          </a:bodyPr>
          <a:lstStyle/>
          <a:p>
            <a:pPr algn="l"/>
            <a:r>
              <a:rPr lang="en-US" sz="4000" b="1" dirty="0" smtClean="0">
                <a:solidFill>
                  <a:srgbClr val="3366FF"/>
                </a:solidFill>
              </a:rPr>
              <a:t>Brainstorming: Campus Partnerships</a:t>
            </a:r>
            <a:endParaRPr lang="en-US" sz="4000" b="1" dirty="0">
              <a:solidFill>
                <a:srgbClr val="3366FF"/>
              </a:solidFill>
            </a:endParaRPr>
          </a:p>
        </p:txBody>
      </p:sp>
      <p:sp>
        <p:nvSpPr>
          <p:cNvPr id="4" name="Content Placeholder 3"/>
          <p:cNvSpPr>
            <a:spLocks noGrp="1"/>
          </p:cNvSpPr>
          <p:nvPr>
            <p:ph idx="1"/>
          </p:nvPr>
        </p:nvSpPr>
        <p:spPr>
          <a:xfrm>
            <a:off x="457200" y="1841500"/>
            <a:ext cx="8229600" cy="4406900"/>
          </a:xfrm>
        </p:spPr>
        <p:txBody>
          <a:bodyPr>
            <a:noAutofit/>
          </a:bodyPr>
          <a:lstStyle/>
          <a:p>
            <a:pPr marL="411480" fontAlgn="base"/>
            <a:r>
              <a:rPr lang="en-US" sz="3600" dirty="0" smtClean="0"/>
              <a:t>For a hypothetical collaborative activity with the Library, identify 5-10 potential collaborators/partners; this may include on-campus and off-campus partners. </a:t>
            </a:r>
          </a:p>
          <a:p>
            <a:pPr marL="468630" lvl="1" indent="0" fontAlgn="base">
              <a:buNone/>
            </a:pPr>
            <a:endParaRPr lang="en-US" sz="3600" dirty="0" smtClean="0"/>
          </a:p>
          <a:p>
            <a:pPr marL="68580" indent="0">
              <a:buNone/>
            </a:pPr>
            <a:endParaRPr lang="en-US" sz="2300" dirty="0" smtClean="0"/>
          </a:p>
          <a:p>
            <a:pPr marL="68580" indent="0">
              <a:buNone/>
            </a:pPr>
            <a:r>
              <a:rPr lang="en-US" sz="2300" dirty="0" smtClean="0"/>
              <a:t> </a:t>
            </a:r>
            <a:endParaRPr lang="en-US" sz="2300" dirty="0"/>
          </a:p>
        </p:txBody>
      </p:sp>
    </p:spTree>
    <p:extLst>
      <p:ext uri="{BB962C8B-B14F-4D97-AF65-F5344CB8AC3E}">
        <p14:creationId xmlns:p14="http://schemas.microsoft.com/office/powerpoint/2010/main" val="11147281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274638"/>
            <a:ext cx="7021688" cy="1143000"/>
          </a:xfrm>
        </p:spPr>
        <p:txBody>
          <a:bodyPr/>
          <a:lstStyle/>
          <a:p>
            <a:pPr algn="l"/>
            <a:r>
              <a:rPr lang="en-US" b="1" dirty="0" smtClean="0">
                <a:solidFill>
                  <a:srgbClr val="3366FF"/>
                </a:solidFill>
              </a:rPr>
              <a:t>Exercise: Idea writing</a:t>
            </a:r>
            <a:endParaRPr lang="en-US" b="1" dirty="0">
              <a:solidFill>
                <a:srgbClr val="3366FF"/>
              </a:solidFill>
            </a:endParaRPr>
          </a:p>
        </p:txBody>
      </p:sp>
      <p:sp>
        <p:nvSpPr>
          <p:cNvPr id="6" name="Rectangle 5"/>
          <p:cNvSpPr/>
          <p:nvPr/>
        </p:nvSpPr>
        <p:spPr>
          <a:xfrm>
            <a:off x="571500" y="1320800"/>
            <a:ext cx="8026400" cy="584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96900" y="1282700"/>
            <a:ext cx="8001000" cy="646331"/>
          </a:xfrm>
          <a:prstGeom prst="rect">
            <a:avLst/>
          </a:prstGeom>
          <a:noFill/>
        </p:spPr>
        <p:txBody>
          <a:bodyPr wrap="square" rtlCol="0">
            <a:spAutoFit/>
          </a:bodyPr>
          <a:lstStyle/>
          <a:p>
            <a:r>
              <a:rPr lang="en-US" dirty="0" smtClean="0"/>
              <a:t>For a key internal or external partner: identify the resources and expertise that the partner brings to the collaboration:</a:t>
            </a:r>
            <a:endParaRPr lang="en-US" dirty="0"/>
          </a:p>
        </p:txBody>
      </p:sp>
      <p:cxnSp>
        <p:nvCxnSpPr>
          <p:cNvPr id="9" name="Straight Connector 8"/>
          <p:cNvCxnSpPr>
            <a:stCxn id="6" idx="2"/>
          </p:cNvCxnSpPr>
          <p:nvPr/>
        </p:nvCxnSpPr>
        <p:spPr>
          <a:xfrm flipH="1">
            <a:off x="4572000" y="1905000"/>
            <a:ext cx="12700" cy="445135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622800" y="1943100"/>
            <a:ext cx="1313130" cy="369332"/>
          </a:xfrm>
          <a:prstGeom prst="rect">
            <a:avLst/>
          </a:prstGeom>
          <a:noFill/>
        </p:spPr>
        <p:txBody>
          <a:bodyPr wrap="none" rtlCol="0">
            <a:spAutoFit/>
          </a:bodyPr>
          <a:lstStyle/>
          <a:p>
            <a:r>
              <a:rPr lang="en-US" dirty="0" smtClean="0"/>
              <a:t>Initial ideas:</a:t>
            </a:r>
            <a:endParaRPr lang="en-US" dirty="0"/>
          </a:p>
        </p:txBody>
      </p:sp>
    </p:spTree>
    <p:extLst>
      <p:ext uri="{BB962C8B-B14F-4D97-AF65-F5344CB8AC3E}">
        <p14:creationId xmlns:p14="http://schemas.microsoft.com/office/powerpoint/2010/main" val="6524791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274638"/>
            <a:ext cx="7021688" cy="1143000"/>
          </a:xfrm>
        </p:spPr>
        <p:txBody>
          <a:bodyPr/>
          <a:lstStyle/>
          <a:p>
            <a:pPr algn="l"/>
            <a:r>
              <a:rPr lang="en-US" b="1" dirty="0" smtClean="0">
                <a:solidFill>
                  <a:srgbClr val="3366FF"/>
                </a:solidFill>
              </a:rPr>
              <a:t>Exercise: Idea writing</a:t>
            </a:r>
            <a:endParaRPr lang="en-US" b="1" dirty="0">
              <a:solidFill>
                <a:srgbClr val="3366FF"/>
              </a:solidFill>
            </a:endParaRPr>
          </a:p>
        </p:txBody>
      </p:sp>
      <p:sp>
        <p:nvSpPr>
          <p:cNvPr id="6" name="Rectangle 5"/>
          <p:cNvSpPr/>
          <p:nvPr/>
        </p:nvSpPr>
        <p:spPr>
          <a:xfrm>
            <a:off x="571500" y="1320800"/>
            <a:ext cx="8026400" cy="584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96900" y="1282700"/>
            <a:ext cx="8001000" cy="646331"/>
          </a:xfrm>
          <a:prstGeom prst="rect">
            <a:avLst/>
          </a:prstGeom>
          <a:noFill/>
        </p:spPr>
        <p:txBody>
          <a:bodyPr wrap="square" rtlCol="0">
            <a:spAutoFit/>
          </a:bodyPr>
          <a:lstStyle/>
          <a:p>
            <a:r>
              <a:rPr lang="en-US" dirty="0" smtClean="0"/>
              <a:t>For a key internal or external partner: identify the resources and expertise that the partner brings to the collaboration:</a:t>
            </a:r>
            <a:endParaRPr lang="en-US" dirty="0"/>
          </a:p>
        </p:txBody>
      </p:sp>
      <p:cxnSp>
        <p:nvCxnSpPr>
          <p:cNvPr id="9" name="Straight Connector 8"/>
          <p:cNvCxnSpPr>
            <a:stCxn id="6" idx="2"/>
          </p:cNvCxnSpPr>
          <p:nvPr/>
        </p:nvCxnSpPr>
        <p:spPr>
          <a:xfrm flipH="1">
            <a:off x="4572000" y="1905000"/>
            <a:ext cx="12700" cy="445135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622800" y="1943100"/>
            <a:ext cx="1313130" cy="369332"/>
          </a:xfrm>
          <a:prstGeom prst="rect">
            <a:avLst/>
          </a:prstGeom>
          <a:noFill/>
        </p:spPr>
        <p:txBody>
          <a:bodyPr wrap="none" rtlCol="0">
            <a:spAutoFit/>
          </a:bodyPr>
          <a:lstStyle/>
          <a:p>
            <a:r>
              <a:rPr lang="en-US" dirty="0" smtClean="0"/>
              <a:t>Initial ideas:</a:t>
            </a:r>
            <a:endParaRPr lang="en-US" dirty="0"/>
          </a:p>
        </p:txBody>
      </p:sp>
      <p:sp>
        <p:nvSpPr>
          <p:cNvPr id="3" name="TextBox 2"/>
          <p:cNvSpPr txBox="1"/>
          <p:nvPr/>
        </p:nvSpPr>
        <p:spPr>
          <a:xfrm>
            <a:off x="4724400" y="2565400"/>
            <a:ext cx="3873500" cy="2862322"/>
          </a:xfrm>
          <a:prstGeom prst="rect">
            <a:avLst/>
          </a:prstGeom>
          <a:noFill/>
        </p:spPr>
        <p:txBody>
          <a:bodyPr wrap="square" rtlCol="0">
            <a:spAutoFit/>
          </a:bodyPr>
          <a:lstStyle/>
          <a:p>
            <a:r>
              <a:rPr lang="en-US" sz="2000" b="1" dirty="0" smtClean="0">
                <a:solidFill>
                  <a:srgbClr val="3366FF"/>
                </a:solidFill>
                <a:latin typeface="Lucida Handwriting"/>
                <a:cs typeface="Lucida Handwriting"/>
              </a:rPr>
              <a:t>Office of the VP for Research</a:t>
            </a:r>
          </a:p>
          <a:p>
            <a:endParaRPr lang="en-US" sz="2000" b="1" dirty="0">
              <a:solidFill>
                <a:srgbClr val="3366FF"/>
              </a:solidFill>
              <a:latin typeface="Lucida Handwriting"/>
              <a:cs typeface="Lucida Handwriting"/>
            </a:endParaRPr>
          </a:p>
          <a:p>
            <a:pPr marL="342900" indent="-342900">
              <a:buFont typeface="+mj-lt"/>
              <a:buAutoNum type="alphaLcParenR"/>
            </a:pPr>
            <a:r>
              <a:rPr lang="en-US" sz="2000" b="1" dirty="0" smtClean="0">
                <a:solidFill>
                  <a:srgbClr val="3366FF"/>
                </a:solidFill>
                <a:latin typeface="Lucida Handwriting"/>
                <a:cs typeface="Lucida Handwriting"/>
              </a:rPr>
              <a:t> Stature and decision-making authority</a:t>
            </a:r>
          </a:p>
          <a:p>
            <a:pPr marL="342900" indent="-342900">
              <a:buFont typeface="+mj-lt"/>
              <a:buAutoNum type="alphaLcParenR"/>
            </a:pPr>
            <a:r>
              <a:rPr lang="en-US" sz="2000" b="1" dirty="0" smtClean="0">
                <a:solidFill>
                  <a:srgbClr val="3366FF"/>
                </a:solidFill>
                <a:latin typeface="Lucida Handwriting"/>
                <a:cs typeface="Lucida Handwriting"/>
              </a:rPr>
              <a:t> Grease the skids with the office of Grants &amp; Contracts</a:t>
            </a:r>
          </a:p>
          <a:p>
            <a:pPr marL="342900" indent="-342900">
              <a:buFont typeface="+mj-lt"/>
              <a:buAutoNum type="alphaLcParenR"/>
            </a:pPr>
            <a:r>
              <a:rPr lang="en-US" sz="2000" b="1" dirty="0" smtClean="0">
                <a:solidFill>
                  <a:srgbClr val="3366FF"/>
                </a:solidFill>
                <a:latin typeface="Lucida Handwriting"/>
                <a:cs typeface="Lucida Handwriting"/>
              </a:rPr>
              <a:t> ….</a:t>
            </a:r>
          </a:p>
        </p:txBody>
      </p:sp>
    </p:spTree>
    <p:extLst>
      <p:ext uri="{BB962C8B-B14F-4D97-AF65-F5344CB8AC3E}">
        <p14:creationId xmlns:p14="http://schemas.microsoft.com/office/powerpoint/2010/main" val="9783120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274638"/>
            <a:ext cx="7021688" cy="1143000"/>
          </a:xfrm>
        </p:spPr>
        <p:txBody>
          <a:bodyPr/>
          <a:lstStyle/>
          <a:p>
            <a:pPr algn="l"/>
            <a:r>
              <a:rPr lang="en-US" b="1" dirty="0" smtClean="0">
                <a:solidFill>
                  <a:srgbClr val="3366FF"/>
                </a:solidFill>
              </a:rPr>
              <a:t>Exercise: Idea writing</a:t>
            </a:r>
            <a:endParaRPr lang="en-US" b="1" dirty="0">
              <a:solidFill>
                <a:srgbClr val="3366FF"/>
              </a:solidFill>
            </a:endParaRPr>
          </a:p>
        </p:txBody>
      </p:sp>
      <p:sp>
        <p:nvSpPr>
          <p:cNvPr id="6" name="Rectangle 5"/>
          <p:cNvSpPr/>
          <p:nvPr/>
        </p:nvSpPr>
        <p:spPr>
          <a:xfrm>
            <a:off x="571500" y="1320800"/>
            <a:ext cx="8026400" cy="584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96900" y="1282700"/>
            <a:ext cx="8001000" cy="646331"/>
          </a:xfrm>
          <a:prstGeom prst="rect">
            <a:avLst/>
          </a:prstGeom>
          <a:noFill/>
        </p:spPr>
        <p:txBody>
          <a:bodyPr wrap="square" rtlCol="0">
            <a:spAutoFit/>
          </a:bodyPr>
          <a:lstStyle/>
          <a:p>
            <a:r>
              <a:rPr lang="en-US" dirty="0" smtClean="0"/>
              <a:t>For a key internal or external partner: identify the resources and expertise that the partner brings to the collaboration:</a:t>
            </a:r>
            <a:endParaRPr lang="en-US" dirty="0"/>
          </a:p>
        </p:txBody>
      </p:sp>
      <p:cxnSp>
        <p:nvCxnSpPr>
          <p:cNvPr id="9" name="Straight Connector 8"/>
          <p:cNvCxnSpPr>
            <a:stCxn id="6" idx="2"/>
          </p:cNvCxnSpPr>
          <p:nvPr/>
        </p:nvCxnSpPr>
        <p:spPr>
          <a:xfrm flipH="1">
            <a:off x="4572000" y="1905000"/>
            <a:ext cx="12700" cy="445135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622800" y="1943100"/>
            <a:ext cx="1313130" cy="369332"/>
          </a:xfrm>
          <a:prstGeom prst="rect">
            <a:avLst/>
          </a:prstGeom>
          <a:noFill/>
        </p:spPr>
        <p:txBody>
          <a:bodyPr wrap="none" rtlCol="0">
            <a:spAutoFit/>
          </a:bodyPr>
          <a:lstStyle/>
          <a:p>
            <a:r>
              <a:rPr lang="en-US" dirty="0" smtClean="0"/>
              <a:t>Initial ideas:</a:t>
            </a:r>
            <a:endParaRPr lang="en-US" dirty="0"/>
          </a:p>
        </p:txBody>
      </p:sp>
      <p:sp>
        <p:nvSpPr>
          <p:cNvPr id="3" name="TextBox 2"/>
          <p:cNvSpPr txBox="1"/>
          <p:nvPr/>
        </p:nvSpPr>
        <p:spPr>
          <a:xfrm>
            <a:off x="4724400" y="2565400"/>
            <a:ext cx="3873500" cy="2862322"/>
          </a:xfrm>
          <a:prstGeom prst="rect">
            <a:avLst/>
          </a:prstGeom>
          <a:noFill/>
        </p:spPr>
        <p:txBody>
          <a:bodyPr wrap="square" rtlCol="0">
            <a:spAutoFit/>
          </a:bodyPr>
          <a:lstStyle/>
          <a:p>
            <a:r>
              <a:rPr lang="en-US" sz="2000" b="1" dirty="0" smtClean="0">
                <a:solidFill>
                  <a:srgbClr val="3366FF"/>
                </a:solidFill>
                <a:latin typeface="Lucida Handwriting"/>
                <a:cs typeface="Lucida Handwriting"/>
              </a:rPr>
              <a:t>Office of the VP for Research</a:t>
            </a:r>
          </a:p>
          <a:p>
            <a:endParaRPr lang="en-US" sz="2000" b="1" dirty="0">
              <a:solidFill>
                <a:srgbClr val="3366FF"/>
              </a:solidFill>
              <a:latin typeface="Lucida Handwriting"/>
              <a:cs typeface="Lucida Handwriting"/>
            </a:endParaRPr>
          </a:p>
          <a:p>
            <a:pPr marL="342900" indent="-342900">
              <a:buFont typeface="+mj-lt"/>
              <a:buAutoNum type="alphaLcParenR"/>
            </a:pPr>
            <a:r>
              <a:rPr lang="en-US" sz="2000" b="1" dirty="0" smtClean="0">
                <a:solidFill>
                  <a:srgbClr val="3366FF"/>
                </a:solidFill>
                <a:latin typeface="Lucida Handwriting"/>
                <a:cs typeface="Lucida Handwriting"/>
              </a:rPr>
              <a:t> Stature and decision-making authority</a:t>
            </a:r>
          </a:p>
          <a:p>
            <a:pPr marL="342900" indent="-342900">
              <a:buFont typeface="+mj-lt"/>
              <a:buAutoNum type="alphaLcParenR"/>
            </a:pPr>
            <a:r>
              <a:rPr lang="en-US" sz="2000" b="1" dirty="0" smtClean="0">
                <a:solidFill>
                  <a:srgbClr val="3366FF"/>
                </a:solidFill>
                <a:latin typeface="Lucida Handwriting"/>
                <a:cs typeface="Lucida Handwriting"/>
              </a:rPr>
              <a:t> Grease the skids with the office of Grants &amp; Contracts</a:t>
            </a:r>
          </a:p>
          <a:p>
            <a:pPr marL="342900" indent="-342900">
              <a:buFont typeface="+mj-lt"/>
              <a:buAutoNum type="alphaLcParenR"/>
            </a:pPr>
            <a:r>
              <a:rPr lang="en-US" sz="2000" b="1" dirty="0" smtClean="0">
                <a:solidFill>
                  <a:srgbClr val="3366FF"/>
                </a:solidFill>
                <a:latin typeface="Lucida Handwriting"/>
                <a:cs typeface="Lucida Handwriting"/>
              </a:rPr>
              <a:t> ….</a:t>
            </a:r>
          </a:p>
        </p:txBody>
      </p:sp>
      <p:sp>
        <p:nvSpPr>
          <p:cNvPr id="8" name="TextBox 7"/>
          <p:cNvSpPr txBox="1"/>
          <p:nvPr/>
        </p:nvSpPr>
        <p:spPr>
          <a:xfrm>
            <a:off x="647700" y="2565400"/>
            <a:ext cx="3860800" cy="3170099"/>
          </a:xfrm>
          <a:prstGeom prst="rect">
            <a:avLst/>
          </a:prstGeom>
          <a:noFill/>
        </p:spPr>
        <p:txBody>
          <a:bodyPr wrap="square" rtlCol="0">
            <a:spAutoFit/>
          </a:bodyPr>
          <a:lstStyle/>
          <a:p>
            <a:r>
              <a:rPr lang="en-US" sz="2000" dirty="0" smtClean="0">
                <a:solidFill>
                  <a:srgbClr val="FF0000"/>
                </a:solidFill>
                <a:latin typeface="Chalkduster"/>
                <a:cs typeface="Chalkduster"/>
              </a:rPr>
              <a:t>Good idea!</a:t>
            </a:r>
          </a:p>
          <a:p>
            <a:endParaRPr lang="en-US" sz="2000" dirty="0" smtClean="0">
              <a:solidFill>
                <a:srgbClr val="FF0000"/>
              </a:solidFill>
              <a:latin typeface="Chalkduster"/>
              <a:cs typeface="Chalkduster"/>
            </a:endParaRPr>
          </a:p>
          <a:p>
            <a:r>
              <a:rPr lang="en-US" sz="2000" dirty="0" smtClean="0">
                <a:solidFill>
                  <a:srgbClr val="FF0000"/>
                </a:solidFill>
                <a:latin typeface="Chalkduster"/>
                <a:cs typeface="Chalkduster"/>
              </a:rPr>
              <a:t>How about Mike who is Assistant to the Provost as well?</a:t>
            </a:r>
          </a:p>
          <a:p>
            <a:endParaRPr lang="en-US" sz="2000" dirty="0">
              <a:solidFill>
                <a:srgbClr val="FF0000"/>
              </a:solidFill>
              <a:latin typeface="Chalkduster"/>
              <a:cs typeface="Chalkduster"/>
            </a:endParaRPr>
          </a:p>
          <a:p>
            <a:r>
              <a:rPr lang="en-US" sz="2000" dirty="0" smtClean="0">
                <a:solidFill>
                  <a:srgbClr val="FF0000"/>
                </a:solidFill>
                <a:latin typeface="Chalkduster"/>
                <a:cs typeface="Chalkduster"/>
              </a:rPr>
              <a:t>Maybe Barbara from the OVPR office would be great since she used to work at G&amp;C?</a:t>
            </a:r>
            <a:endParaRPr lang="en-US" sz="2000" dirty="0">
              <a:solidFill>
                <a:srgbClr val="FF0000"/>
              </a:solidFill>
              <a:latin typeface="Chalkduster"/>
              <a:cs typeface="Chalkduster"/>
            </a:endParaRPr>
          </a:p>
        </p:txBody>
      </p:sp>
    </p:spTree>
    <p:extLst>
      <p:ext uri="{BB962C8B-B14F-4D97-AF65-F5344CB8AC3E}">
        <p14:creationId xmlns:p14="http://schemas.microsoft.com/office/powerpoint/2010/main" val="366469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133600"/>
            <a:ext cx="8382000" cy="1143000"/>
          </a:xfrm>
        </p:spPr>
        <p:txBody>
          <a:bodyPr>
            <a:normAutofit/>
          </a:bodyPr>
          <a:lstStyle/>
          <a:p>
            <a:r>
              <a:rPr lang="en-US" dirty="0" smtClean="0"/>
              <a:t>Meet the Faculty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09BE731-376C-6F4C-AD3C-65F2E9647B55}" type="slidenum">
              <a:rPr lang="en-US" smtClean="0"/>
              <a:pPr/>
              <a:t>70</a:t>
            </a:fld>
            <a:endParaRPr lang="en-US"/>
          </a:p>
        </p:txBody>
      </p:sp>
      <p:sp>
        <p:nvSpPr>
          <p:cNvPr id="7" name="Title 2"/>
          <p:cNvSpPr txBox="1">
            <a:spLocks/>
          </p:cNvSpPr>
          <p:nvPr/>
        </p:nvSpPr>
        <p:spPr>
          <a:xfrm>
            <a:off x="722313" y="3819525"/>
            <a:ext cx="7772400" cy="1362075"/>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0" normalizeH="0" baseline="0" noProof="0" dirty="0" smtClean="0">
                <a:ln>
                  <a:noFill/>
                </a:ln>
                <a:solidFill>
                  <a:schemeClr val="tx1"/>
                </a:solidFill>
                <a:effectLst/>
                <a:uLnTx/>
                <a:uFillTx/>
                <a:latin typeface="Palatino"/>
                <a:ea typeface="+mj-ea"/>
                <a:cs typeface="Palatino"/>
              </a:rPr>
              <a:t>REVIEW</a:t>
            </a:r>
            <a:endParaRPr kumimoji="0" lang="en-US" sz="4000" b="1" i="0" u="none" strike="noStrike" kern="1200" cap="all" spc="0" normalizeH="0" baseline="0" noProof="0" dirty="0">
              <a:ln>
                <a:noFill/>
              </a:ln>
              <a:solidFill>
                <a:schemeClr val="tx1"/>
              </a:solidFill>
              <a:effectLst/>
              <a:uLnTx/>
              <a:uFillTx/>
              <a:latin typeface="Palatino"/>
              <a:ea typeface="+mj-ea"/>
              <a:cs typeface="Palatino"/>
            </a:endParaRPr>
          </a:p>
        </p:txBody>
      </p:sp>
    </p:spTree>
    <p:extLst>
      <p:ext uri="{BB962C8B-B14F-4D97-AF65-F5344CB8AC3E}">
        <p14:creationId xmlns:p14="http://schemas.microsoft.com/office/powerpoint/2010/main" val="2715920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711" y="274638"/>
            <a:ext cx="7021688" cy="1143000"/>
          </a:xfrm>
        </p:spPr>
        <p:txBody>
          <a:bodyPr/>
          <a:lstStyle/>
          <a:p>
            <a:pPr algn="l"/>
            <a:r>
              <a:rPr lang="en-US" dirty="0" smtClean="0"/>
              <a:t>Review</a:t>
            </a:r>
            <a:endParaRPr lang="en-US" dirty="0"/>
          </a:p>
        </p:txBody>
      </p:sp>
      <p:sp>
        <p:nvSpPr>
          <p:cNvPr id="3" name="Content Placeholder 2"/>
          <p:cNvSpPr>
            <a:spLocks noGrp="1"/>
          </p:cNvSpPr>
          <p:nvPr>
            <p:ph idx="1"/>
          </p:nvPr>
        </p:nvSpPr>
        <p:spPr>
          <a:xfrm>
            <a:off x="533400" y="1524000"/>
            <a:ext cx="8229600" cy="4267200"/>
          </a:xfrm>
        </p:spPr>
        <p:txBody>
          <a:bodyPr/>
          <a:lstStyle/>
          <a:p>
            <a:pPr>
              <a:buNone/>
            </a:pPr>
            <a:r>
              <a:rPr lang="en-US" u="sng" dirty="0" smtClean="0"/>
              <a:t>Three principles of collaboration</a:t>
            </a:r>
            <a:r>
              <a:rPr lang="en-US" dirty="0" smtClean="0"/>
              <a:t>:</a:t>
            </a:r>
          </a:p>
          <a:p>
            <a:pPr marL="971550" lvl="1" indent="-514350">
              <a:buFont typeface="+mj-lt"/>
              <a:buAutoNum type="arabicPeriod"/>
            </a:pPr>
            <a:r>
              <a:rPr lang="en-US" dirty="0" smtClean="0"/>
              <a:t>Involve the relevant stakeholders</a:t>
            </a:r>
          </a:p>
          <a:p>
            <a:pPr marL="971550" lvl="1" indent="-514350">
              <a:buFont typeface="+mj-lt"/>
              <a:buAutoNum type="arabicPeriod"/>
            </a:pPr>
            <a:r>
              <a:rPr lang="en-US" dirty="0" smtClean="0"/>
              <a:t>Employ </a:t>
            </a:r>
            <a:r>
              <a:rPr lang="en-US" dirty="0"/>
              <a:t>collaboration and consensus-building </a:t>
            </a:r>
            <a:r>
              <a:rPr lang="en-US" dirty="0" smtClean="0"/>
              <a:t>processes</a:t>
            </a:r>
          </a:p>
          <a:p>
            <a:pPr marL="971550" lvl="1" indent="-514350">
              <a:buFont typeface="+mj-lt"/>
              <a:buAutoNum type="arabicPeriod"/>
            </a:pPr>
            <a:r>
              <a:rPr lang="en-US" dirty="0" smtClean="0"/>
              <a:t>Use meeting facilitation tools</a:t>
            </a:r>
          </a:p>
          <a:p>
            <a:pPr lvl="1"/>
            <a:endParaRPr lang="en-US" b="1" dirty="0"/>
          </a:p>
          <a:p>
            <a:pPr lvl="1"/>
            <a:endParaRPr lang="en-US" dirty="0" smtClean="0"/>
          </a:p>
          <a:p>
            <a:pPr lvl="1"/>
            <a:endParaRPr lang="en-US" dirty="0"/>
          </a:p>
        </p:txBody>
      </p:sp>
    </p:spTree>
    <p:extLst>
      <p:ext uri="{BB962C8B-B14F-4D97-AF65-F5344CB8AC3E}">
        <p14:creationId xmlns:p14="http://schemas.microsoft.com/office/powerpoint/2010/main" val="1547864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711" y="274638"/>
            <a:ext cx="7021688" cy="1143000"/>
          </a:xfrm>
        </p:spPr>
        <p:txBody>
          <a:bodyPr/>
          <a:lstStyle/>
          <a:p>
            <a:pPr algn="l"/>
            <a:r>
              <a:rPr lang="en-US" dirty="0" smtClean="0"/>
              <a:t>Review</a:t>
            </a:r>
            <a:endParaRPr lang="en-US" dirty="0"/>
          </a:p>
        </p:txBody>
      </p:sp>
      <p:sp>
        <p:nvSpPr>
          <p:cNvPr id="3" name="Content Placeholder 2"/>
          <p:cNvSpPr>
            <a:spLocks noGrp="1"/>
          </p:cNvSpPr>
          <p:nvPr>
            <p:ph idx="1"/>
          </p:nvPr>
        </p:nvSpPr>
        <p:spPr>
          <a:xfrm>
            <a:off x="533400" y="1524000"/>
            <a:ext cx="8229600" cy="4267200"/>
          </a:xfrm>
        </p:spPr>
        <p:txBody>
          <a:bodyPr/>
          <a:lstStyle/>
          <a:p>
            <a:pPr>
              <a:buNone/>
            </a:pPr>
            <a:r>
              <a:rPr lang="en-US" u="sng" dirty="0" smtClean="0"/>
              <a:t>Making collaboration work—5 steps</a:t>
            </a:r>
            <a:r>
              <a:rPr lang="en-US" dirty="0" smtClean="0"/>
              <a:t>:</a:t>
            </a:r>
          </a:p>
          <a:p>
            <a:pPr marL="971550" lvl="1" indent="-514350">
              <a:buFont typeface="+mj-lt"/>
              <a:buAutoNum type="arabicPeriod"/>
            </a:pPr>
            <a:r>
              <a:rPr lang="en-US" dirty="0"/>
              <a:t>Build consensus step-by-</a:t>
            </a:r>
            <a:r>
              <a:rPr lang="en-US" dirty="0" smtClean="0"/>
              <a:t>step</a:t>
            </a:r>
          </a:p>
          <a:p>
            <a:pPr marL="971550" lvl="1" indent="-514350">
              <a:buFont typeface="+mj-lt"/>
              <a:buAutoNum type="arabicPeriod"/>
            </a:pPr>
            <a:r>
              <a:rPr lang="en-US" dirty="0"/>
              <a:t>Have a fall back plan in case consensus cannot be reached (e.g., majority vote, prioritized lists</a:t>
            </a:r>
            <a:r>
              <a:rPr lang="en-US" dirty="0" smtClean="0"/>
              <a:t>)</a:t>
            </a:r>
          </a:p>
          <a:p>
            <a:pPr marL="971550" lvl="1" indent="-514350">
              <a:buFont typeface="+mj-lt"/>
              <a:buAutoNum type="arabicPeriod"/>
            </a:pPr>
            <a:r>
              <a:rPr lang="en-US" dirty="0"/>
              <a:t>Provide a process map or agenda </a:t>
            </a:r>
            <a:endParaRPr lang="en-US" dirty="0" smtClean="0"/>
          </a:p>
          <a:p>
            <a:pPr marL="971550" lvl="1" indent="-514350">
              <a:buFont typeface="+mj-lt"/>
              <a:buAutoNum type="arabicPeriod"/>
            </a:pPr>
            <a:r>
              <a:rPr lang="en-US" dirty="0"/>
              <a:t>Designate a process facilitator </a:t>
            </a:r>
            <a:endParaRPr lang="en-US" dirty="0" smtClean="0"/>
          </a:p>
          <a:p>
            <a:pPr marL="971550" lvl="1" indent="-514350">
              <a:buFont typeface="+mj-lt"/>
              <a:buAutoNum type="arabicPeriod"/>
            </a:pPr>
            <a:r>
              <a:rPr lang="en-US" dirty="0"/>
              <a:t>Harness the power of group </a:t>
            </a:r>
            <a:r>
              <a:rPr lang="en-US" dirty="0" smtClean="0"/>
              <a:t>memory</a:t>
            </a:r>
            <a:endParaRPr lang="en-US" dirty="0"/>
          </a:p>
          <a:p>
            <a:pPr lvl="1"/>
            <a:endParaRPr lang="en-US" dirty="0"/>
          </a:p>
          <a:p>
            <a:pPr lvl="1"/>
            <a:endParaRPr lang="en-US" b="1" dirty="0"/>
          </a:p>
          <a:p>
            <a:pPr lvl="1"/>
            <a:endParaRPr lang="en-US" dirty="0" smtClean="0"/>
          </a:p>
          <a:p>
            <a:pPr lvl="1"/>
            <a:endParaRPr lang="en-US" dirty="0"/>
          </a:p>
        </p:txBody>
      </p:sp>
    </p:spTree>
    <p:extLst>
      <p:ext uri="{BB962C8B-B14F-4D97-AF65-F5344CB8AC3E}">
        <p14:creationId xmlns:p14="http://schemas.microsoft.com/office/powerpoint/2010/main" val="15577894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711" y="274638"/>
            <a:ext cx="7021688" cy="1143000"/>
          </a:xfrm>
        </p:spPr>
        <p:txBody>
          <a:bodyPr/>
          <a:lstStyle/>
          <a:p>
            <a:pPr algn="l"/>
            <a:r>
              <a:rPr lang="en-US" dirty="0" smtClean="0"/>
              <a:t>Review</a:t>
            </a:r>
            <a:endParaRPr lang="en-US" dirty="0"/>
          </a:p>
        </p:txBody>
      </p:sp>
      <p:sp>
        <p:nvSpPr>
          <p:cNvPr id="3" name="Content Placeholder 2"/>
          <p:cNvSpPr>
            <a:spLocks noGrp="1"/>
          </p:cNvSpPr>
          <p:nvPr>
            <p:ph idx="1"/>
          </p:nvPr>
        </p:nvSpPr>
        <p:spPr>
          <a:xfrm>
            <a:off x="457200" y="1524000"/>
            <a:ext cx="8229600" cy="4267200"/>
          </a:xfrm>
        </p:spPr>
        <p:txBody>
          <a:bodyPr/>
          <a:lstStyle/>
          <a:p>
            <a:pPr>
              <a:buNone/>
            </a:pPr>
            <a:r>
              <a:rPr lang="en-US" u="sng" dirty="0" smtClean="0"/>
              <a:t>Meeting facilitation tools—5</a:t>
            </a:r>
            <a:r>
              <a:rPr lang="en-US" dirty="0" smtClean="0"/>
              <a:t>:</a:t>
            </a:r>
          </a:p>
          <a:p>
            <a:pPr marL="971550" lvl="1" indent="-514350">
              <a:buFont typeface="+mj-lt"/>
              <a:buAutoNum type="arabicPeriod"/>
            </a:pPr>
            <a:r>
              <a:rPr lang="en-US" dirty="0" smtClean="0"/>
              <a:t>Agenda setting</a:t>
            </a:r>
          </a:p>
          <a:p>
            <a:pPr marL="971550" lvl="1" indent="-514350">
              <a:buFont typeface="+mj-lt"/>
              <a:buAutoNum type="arabicPeriod"/>
            </a:pPr>
            <a:r>
              <a:rPr lang="en-US" dirty="0" smtClean="0"/>
              <a:t>Brainstorming</a:t>
            </a:r>
          </a:p>
          <a:p>
            <a:pPr marL="971550" lvl="1" indent="-514350">
              <a:buFont typeface="+mj-lt"/>
              <a:buAutoNum type="arabicPeriod"/>
            </a:pPr>
            <a:r>
              <a:rPr lang="en-US" dirty="0" smtClean="0"/>
              <a:t>Story boarding</a:t>
            </a:r>
          </a:p>
          <a:p>
            <a:pPr marL="971550" lvl="1" indent="-514350">
              <a:buFont typeface="+mj-lt"/>
              <a:buAutoNum type="arabicPeriod"/>
            </a:pPr>
            <a:r>
              <a:rPr lang="en-US" dirty="0" smtClean="0"/>
              <a:t>Nominal group technique </a:t>
            </a:r>
          </a:p>
          <a:p>
            <a:pPr marL="971550" lvl="1" indent="-514350">
              <a:buFont typeface="+mj-lt"/>
              <a:buAutoNum type="arabicPeriod"/>
            </a:pPr>
            <a:r>
              <a:rPr lang="en-US" dirty="0" smtClean="0"/>
              <a:t>Idea writing</a:t>
            </a:r>
            <a:endParaRPr lang="en-US" dirty="0"/>
          </a:p>
          <a:p>
            <a:pPr lvl="1"/>
            <a:endParaRPr lang="en-US" dirty="0"/>
          </a:p>
          <a:p>
            <a:pPr lvl="1"/>
            <a:endParaRPr lang="en-US" b="1" dirty="0"/>
          </a:p>
          <a:p>
            <a:pPr lvl="1"/>
            <a:endParaRPr lang="en-US" dirty="0" smtClean="0"/>
          </a:p>
          <a:p>
            <a:pPr lvl="1"/>
            <a:endParaRPr lang="en-US" dirty="0"/>
          </a:p>
        </p:txBody>
      </p:sp>
    </p:spTree>
    <p:extLst>
      <p:ext uri="{BB962C8B-B14F-4D97-AF65-F5344CB8AC3E}">
        <p14:creationId xmlns:p14="http://schemas.microsoft.com/office/powerpoint/2010/main" val="37838673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0211" y="274638"/>
            <a:ext cx="7021688" cy="1143000"/>
          </a:xfrm>
        </p:spPr>
        <p:txBody>
          <a:bodyPr/>
          <a:lstStyle/>
          <a:p>
            <a:pPr algn="l"/>
            <a:r>
              <a:rPr lang="en-US" dirty="0" smtClean="0"/>
              <a:t>Tool Review (1) </a:t>
            </a:r>
            <a:endParaRPr lang="en-US" dirty="0"/>
          </a:p>
        </p:txBody>
      </p:sp>
      <p:sp>
        <p:nvSpPr>
          <p:cNvPr id="7" name="Content Placeholder 6"/>
          <p:cNvSpPr>
            <a:spLocks noGrp="1"/>
          </p:cNvSpPr>
          <p:nvPr>
            <p:ph idx="1"/>
          </p:nvPr>
        </p:nvSpPr>
        <p:spPr>
          <a:xfrm>
            <a:off x="457200" y="1600200"/>
            <a:ext cx="8229600" cy="4622800"/>
          </a:xfrm>
        </p:spPr>
        <p:txBody>
          <a:bodyPr>
            <a:normAutofit/>
          </a:bodyPr>
          <a:lstStyle/>
          <a:p>
            <a:r>
              <a:rPr lang="en-US" dirty="0" smtClean="0"/>
              <a:t>Agenda setting</a:t>
            </a:r>
          </a:p>
          <a:p>
            <a:pPr lvl="1"/>
            <a:r>
              <a:rPr lang="en-US" dirty="0" smtClean="0"/>
              <a:t>Establish timed and ordered agenda with desired outcome or objective listed for each segment of the agenda</a:t>
            </a:r>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31937068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0211" y="274638"/>
            <a:ext cx="7021688" cy="1143000"/>
          </a:xfrm>
        </p:spPr>
        <p:txBody>
          <a:bodyPr/>
          <a:lstStyle/>
          <a:p>
            <a:pPr algn="l"/>
            <a:r>
              <a:rPr lang="en-US" dirty="0" smtClean="0"/>
              <a:t>Tool Review (2) </a:t>
            </a:r>
            <a:endParaRPr lang="en-US" dirty="0"/>
          </a:p>
        </p:txBody>
      </p:sp>
      <p:sp>
        <p:nvSpPr>
          <p:cNvPr id="7" name="Content Placeholder 6"/>
          <p:cNvSpPr>
            <a:spLocks noGrp="1"/>
          </p:cNvSpPr>
          <p:nvPr>
            <p:ph idx="1"/>
          </p:nvPr>
        </p:nvSpPr>
        <p:spPr>
          <a:xfrm>
            <a:off x="457200" y="1600200"/>
            <a:ext cx="8229600" cy="4622800"/>
          </a:xfrm>
        </p:spPr>
        <p:txBody>
          <a:bodyPr>
            <a:normAutofit/>
          </a:bodyPr>
          <a:lstStyle/>
          <a:p>
            <a:r>
              <a:rPr lang="en-US" dirty="0" smtClean="0"/>
              <a:t>Brainstorming</a:t>
            </a:r>
          </a:p>
          <a:p>
            <a:pPr lvl="1"/>
            <a:r>
              <a:rPr lang="en-US" dirty="0" smtClean="0"/>
              <a:t>Write down responses to the question, one item per note</a:t>
            </a:r>
          </a:p>
          <a:p>
            <a:pPr lvl="1"/>
            <a:r>
              <a:rPr lang="en-US" dirty="0" smtClean="0"/>
              <a:t>Collect ideas, one at a time, going around the room</a:t>
            </a:r>
          </a:p>
          <a:p>
            <a:pPr marL="0" indent="0">
              <a:buNone/>
            </a:pPr>
            <a:endParaRPr lang="en-US" dirty="0"/>
          </a:p>
        </p:txBody>
      </p:sp>
    </p:spTree>
    <p:extLst>
      <p:ext uri="{BB962C8B-B14F-4D97-AF65-F5344CB8AC3E}">
        <p14:creationId xmlns:p14="http://schemas.microsoft.com/office/powerpoint/2010/main" val="12496771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0211" y="274638"/>
            <a:ext cx="7021688" cy="1143000"/>
          </a:xfrm>
        </p:spPr>
        <p:txBody>
          <a:bodyPr/>
          <a:lstStyle/>
          <a:p>
            <a:pPr algn="l"/>
            <a:r>
              <a:rPr lang="en-US" dirty="0" smtClean="0"/>
              <a:t>Tool Review (3) </a:t>
            </a:r>
            <a:endParaRPr lang="en-US" dirty="0"/>
          </a:p>
        </p:txBody>
      </p:sp>
      <p:sp>
        <p:nvSpPr>
          <p:cNvPr id="7" name="Content Placeholder 6"/>
          <p:cNvSpPr>
            <a:spLocks noGrp="1"/>
          </p:cNvSpPr>
          <p:nvPr>
            <p:ph idx="1"/>
          </p:nvPr>
        </p:nvSpPr>
        <p:spPr>
          <a:xfrm>
            <a:off x="457200" y="1600200"/>
            <a:ext cx="8229600" cy="4622800"/>
          </a:xfrm>
        </p:spPr>
        <p:txBody>
          <a:bodyPr>
            <a:normAutofit/>
          </a:bodyPr>
          <a:lstStyle/>
          <a:p>
            <a:r>
              <a:rPr lang="en-US" dirty="0" smtClean="0"/>
              <a:t>Story boarding</a:t>
            </a:r>
          </a:p>
          <a:p>
            <a:pPr lvl="1"/>
            <a:r>
              <a:rPr lang="en-US" dirty="0" smtClean="0"/>
              <a:t>Write </a:t>
            </a:r>
            <a:r>
              <a:rPr lang="en-US" dirty="0"/>
              <a:t>down your responses to the question, one item per </a:t>
            </a:r>
            <a:r>
              <a:rPr lang="en-US" dirty="0" smtClean="0"/>
              <a:t>note.</a:t>
            </a:r>
          </a:p>
          <a:p>
            <a:pPr lvl="1"/>
            <a:r>
              <a:rPr lang="en-US" dirty="0" smtClean="0"/>
              <a:t>After </a:t>
            </a:r>
            <a:r>
              <a:rPr lang="en-US" dirty="0"/>
              <a:t>about five minutes, compare and cluster </a:t>
            </a:r>
            <a:r>
              <a:rPr lang="en-US" dirty="0" smtClean="0"/>
              <a:t>items.</a:t>
            </a:r>
          </a:p>
          <a:p>
            <a:pPr lvl="1"/>
            <a:r>
              <a:rPr lang="en-US" dirty="0" smtClean="0"/>
              <a:t>Develop </a:t>
            </a:r>
            <a:r>
              <a:rPr lang="en-US" dirty="0"/>
              <a:t>categories based on the clusters and the single items</a:t>
            </a:r>
            <a:r>
              <a:rPr lang="en-US" dirty="0" smtClean="0"/>
              <a:t>.</a:t>
            </a:r>
          </a:p>
        </p:txBody>
      </p:sp>
    </p:spTree>
    <p:extLst>
      <p:ext uri="{BB962C8B-B14F-4D97-AF65-F5344CB8AC3E}">
        <p14:creationId xmlns:p14="http://schemas.microsoft.com/office/powerpoint/2010/main" val="12496771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0211" y="274638"/>
            <a:ext cx="7021688" cy="1143000"/>
          </a:xfrm>
        </p:spPr>
        <p:txBody>
          <a:bodyPr/>
          <a:lstStyle/>
          <a:p>
            <a:pPr algn="l"/>
            <a:r>
              <a:rPr lang="en-US" dirty="0" smtClean="0"/>
              <a:t>Tool Review (4) </a:t>
            </a:r>
            <a:endParaRPr lang="en-US" dirty="0"/>
          </a:p>
        </p:txBody>
      </p:sp>
      <p:sp>
        <p:nvSpPr>
          <p:cNvPr id="7" name="Content Placeholder 6"/>
          <p:cNvSpPr>
            <a:spLocks noGrp="1"/>
          </p:cNvSpPr>
          <p:nvPr>
            <p:ph idx="1"/>
          </p:nvPr>
        </p:nvSpPr>
        <p:spPr>
          <a:xfrm>
            <a:off x="457200" y="1600200"/>
            <a:ext cx="8229600" cy="4622800"/>
          </a:xfrm>
        </p:spPr>
        <p:txBody>
          <a:bodyPr>
            <a:normAutofit/>
          </a:bodyPr>
          <a:lstStyle/>
          <a:p>
            <a:r>
              <a:rPr lang="en-US" dirty="0" smtClean="0"/>
              <a:t>Nominal group technique</a:t>
            </a:r>
          </a:p>
          <a:p>
            <a:pPr lvl="1"/>
            <a:r>
              <a:rPr lang="en-US" dirty="0" smtClean="0"/>
              <a:t>Ask the question</a:t>
            </a:r>
          </a:p>
          <a:p>
            <a:pPr lvl="1"/>
            <a:r>
              <a:rPr lang="en-US" dirty="0" smtClean="0"/>
              <a:t>Collect ideas, one at a time, going around room</a:t>
            </a:r>
          </a:p>
          <a:p>
            <a:pPr lvl="1"/>
            <a:r>
              <a:rPr lang="en-US" dirty="0" smtClean="0"/>
              <a:t>Clarify ideas</a:t>
            </a:r>
          </a:p>
          <a:p>
            <a:pPr lvl="1"/>
            <a:r>
              <a:rPr lang="en-US" dirty="0" smtClean="0"/>
              <a:t>Vote (usually on ¼ or fewer of the ideas)</a:t>
            </a:r>
          </a:p>
        </p:txBody>
      </p:sp>
    </p:spTree>
    <p:extLst>
      <p:ext uri="{BB962C8B-B14F-4D97-AF65-F5344CB8AC3E}">
        <p14:creationId xmlns:p14="http://schemas.microsoft.com/office/powerpoint/2010/main" val="12496771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0211" y="274638"/>
            <a:ext cx="7021688" cy="1143000"/>
          </a:xfrm>
        </p:spPr>
        <p:txBody>
          <a:bodyPr/>
          <a:lstStyle/>
          <a:p>
            <a:pPr algn="l"/>
            <a:r>
              <a:rPr lang="en-US" dirty="0" smtClean="0"/>
              <a:t>Tool Review (5) </a:t>
            </a:r>
            <a:endParaRPr lang="en-US" dirty="0"/>
          </a:p>
        </p:txBody>
      </p:sp>
      <p:sp>
        <p:nvSpPr>
          <p:cNvPr id="7" name="Content Placeholder 6"/>
          <p:cNvSpPr>
            <a:spLocks noGrp="1"/>
          </p:cNvSpPr>
          <p:nvPr>
            <p:ph idx="1"/>
          </p:nvPr>
        </p:nvSpPr>
        <p:spPr>
          <a:xfrm>
            <a:off x="457200" y="1295400"/>
            <a:ext cx="8229600" cy="5029200"/>
          </a:xfrm>
        </p:spPr>
        <p:txBody>
          <a:bodyPr>
            <a:normAutofit fontScale="85000" lnSpcReduction="20000"/>
          </a:bodyPr>
          <a:lstStyle/>
          <a:p>
            <a:r>
              <a:rPr lang="en-US" dirty="0" smtClean="0"/>
              <a:t>Idea writing</a:t>
            </a:r>
          </a:p>
          <a:p>
            <a:pPr lvl="1"/>
            <a:r>
              <a:rPr lang="en-US" dirty="0" smtClean="0"/>
              <a:t>Initial </a:t>
            </a:r>
            <a:r>
              <a:rPr lang="en-US" dirty="0"/>
              <a:t>Response:  Each participant reacts in writing to a stimulus question or item and then places his or her </a:t>
            </a:r>
            <a:r>
              <a:rPr lang="en-US" dirty="0" smtClean="0"/>
              <a:t>Idea writing </a:t>
            </a:r>
            <a:r>
              <a:rPr lang="en-US" dirty="0"/>
              <a:t>Form (with the initial response in the center of the </a:t>
            </a:r>
            <a:r>
              <a:rPr lang="en-US" dirty="0" smtClean="0"/>
              <a:t>group.</a:t>
            </a:r>
          </a:p>
          <a:p>
            <a:pPr lvl="1"/>
            <a:endParaRPr lang="en-US" sz="1032" dirty="0" smtClean="0"/>
          </a:p>
          <a:p>
            <a:pPr lvl="1"/>
            <a:r>
              <a:rPr lang="en-US" dirty="0" smtClean="0"/>
              <a:t>Written </a:t>
            </a:r>
            <a:r>
              <a:rPr lang="en-US" dirty="0"/>
              <a:t>Interaction:  Each participant reacts, in writing, to what is written on each of the other </a:t>
            </a:r>
            <a:r>
              <a:rPr lang="en-US" dirty="0" smtClean="0"/>
              <a:t>Idea writing Forms.</a:t>
            </a:r>
          </a:p>
          <a:p>
            <a:pPr lvl="1"/>
            <a:endParaRPr lang="en-US" sz="1032" dirty="0" smtClean="0"/>
          </a:p>
          <a:p>
            <a:pPr lvl="1"/>
            <a:r>
              <a:rPr lang="en-US" dirty="0" smtClean="0"/>
              <a:t>Analysis </a:t>
            </a:r>
            <a:r>
              <a:rPr lang="en-US" dirty="0"/>
              <a:t>and Reporting:  Each participant reads the comments made in reaction to his or her initial response, the small working group discusses the principal ideas that emerge from the written interaction, and the group summarizes the discussion on a flipchart.</a:t>
            </a:r>
          </a:p>
          <a:p>
            <a:pPr lvl="1"/>
            <a:endParaRPr lang="en-US" dirty="0" smtClean="0"/>
          </a:p>
          <a:p>
            <a:pPr marL="0" indent="0">
              <a:buNone/>
            </a:pPr>
            <a:endParaRPr lang="en-US" dirty="0"/>
          </a:p>
        </p:txBody>
      </p:sp>
    </p:spTree>
    <p:extLst>
      <p:ext uri="{BB962C8B-B14F-4D97-AF65-F5344CB8AC3E}">
        <p14:creationId xmlns:p14="http://schemas.microsoft.com/office/powerpoint/2010/main" val="12496771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BBDF093-0A6E-4E6B-95A6-00405342AF90}" type="slidenum">
              <a:rPr lang="en-US" smtClean="0"/>
              <a:pPr/>
              <a:t>79</a:t>
            </a:fld>
            <a:endParaRPr lang="en-US"/>
          </a:p>
        </p:txBody>
      </p:sp>
      <p:sp>
        <p:nvSpPr>
          <p:cNvPr id="6" name="Title 2"/>
          <p:cNvSpPr txBox="1">
            <a:spLocks/>
          </p:cNvSpPr>
          <p:nvPr/>
        </p:nvSpPr>
        <p:spPr>
          <a:xfrm>
            <a:off x="722313" y="3886200"/>
            <a:ext cx="7772400" cy="1362075"/>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000" b="1" cap="all" dirty="0" smtClean="0">
                <a:latin typeface="Palatino"/>
                <a:ea typeface="+mj-ea"/>
                <a:cs typeface="Palatino"/>
              </a:rPr>
              <a:t>Questions?</a:t>
            </a:r>
            <a:endParaRPr kumimoji="0" lang="en-US" sz="4000" b="1" i="0" u="none" strike="noStrike" kern="1200" cap="all" spc="0" normalizeH="0" baseline="0" noProof="0" dirty="0">
              <a:ln>
                <a:noFill/>
              </a:ln>
              <a:solidFill>
                <a:schemeClr val="tx1"/>
              </a:solidFill>
              <a:effectLst/>
              <a:uLnTx/>
              <a:uFillTx/>
              <a:latin typeface="Palatino"/>
              <a:ea typeface="+mj-ea"/>
              <a:cs typeface="Palatino"/>
            </a:endParaRPr>
          </a:p>
        </p:txBody>
      </p:sp>
    </p:spTree>
    <p:extLst>
      <p:ext uri="{BB962C8B-B14F-4D97-AF65-F5344CB8AC3E}">
        <p14:creationId xmlns:p14="http://schemas.microsoft.com/office/powerpoint/2010/main" val="41131746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 for Participation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Participate—focus on being here</a:t>
            </a:r>
            <a:endParaRPr lang="en-US" dirty="0"/>
          </a:p>
          <a:p>
            <a:pPr lvl="0"/>
            <a:r>
              <a:rPr lang="en-US" dirty="0"/>
              <a:t>Take full advantage of access to colleagues </a:t>
            </a:r>
          </a:p>
          <a:p>
            <a:pPr lvl="0"/>
            <a:r>
              <a:rPr lang="en-US" dirty="0"/>
              <a:t>Take care of comfort needs</a:t>
            </a:r>
          </a:p>
          <a:p>
            <a:pPr lvl="0"/>
            <a:r>
              <a:rPr lang="en-US" dirty="0"/>
              <a:t>Give time feedback </a:t>
            </a:r>
          </a:p>
          <a:p>
            <a:pPr lvl="0"/>
            <a:r>
              <a:rPr lang="en-US" dirty="0"/>
              <a:t>Help the group learn </a:t>
            </a:r>
          </a:p>
          <a:p>
            <a:pPr lvl="0"/>
            <a:r>
              <a:rPr lang="en-US" dirty="0"/>
              <a:t>Faculty as facilitators </a:t>
            </a:r>
          </a:p>
          <a:p>
            <a:pPr lvl="0"/>
            <a:r>
              <a:rPr lang="en-US" dirty="0"/>
              <a:t>Help us start and end on time </a:t>
            </a:r>
          </a:p>
          <a:p>
            <a:pPr lvl="0"/>
            <a:r>
              <a:rPr lang="en-US" dirty="0"/>
              <a:t>Respect confidentiality, refrain from attribution </a:t>
            </a:r>
          </a:p>
        </p:txBody>
      </p:sp>
    </p:spTree>
    <p:extLst>
      <p:ext uri="{BB962C8B-B14F-4D97-AF65-F5344CB8AC3E}">
        <p14:creationId xmlns:p14="http://schemas.microsoft.com/office/powerpoint/2010/main" val="39756434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Strategic agenda development</a:t>
            </a:r>
            <a:r>
              <a:rPr lang="en-US" sz="2400" dirty="0"/>
              <a:t> </a:t>
            </a:r>
            <a:r>
              <a:rPr lang="en-US" sz="2400" dirty="0" smtClean="0"/>
              <a:t>III: Risk Assessment of Opportunities—Drill Down</a:t>
            </a:r>
            <a:endParaRPr lang="en-US" sz="2400" dirty="0"/>
          </a:p>
        </p:txBody>
      </p:sp>
      <p:sp>
        <p:nvSpPr>
          <p:cNvPr id="3" name="Content Placeholder 2"/>
          <p:cNvSpPr>
            <a:spLocks noGrp="1"/>
          </p:cNvSpPr>
          <p:nvPr>
            <p:ph type="body" idx="1"/>
          </p:nvPr>
        </p:nvSpPr>
        <p:spPr/>
        <p:txBody>
          <a:bodyPr>
            <a:normAutofit/>
          </a:bodyPr>
          <a:lstStyle/>
          <a:p>
            <a:pPr marL="68580" lvl="0"/>
            <a:r>
              <a:rPr lang="en-US" dirty="0" smtClean="0"/>
              <a:t>December 13, 10:25 – 10:45</a:t>
            </a:r>
            <a:endParaRPr lang="en-US" dirty="0"/>
          </a:p>
        </p:txBody>
      </p:sp>
    </p:spTree>
    <p:extLst>
      <p:ext uri="{BB962C8B-B14F-4D97-AF65-F5344CB8AC3E}">
        <p14:creationId xmlns:p14="http://schemas.microsoft.com/office/powerpoint/2010/main" val="3867885121"/>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Capstone Roadmap</a:t>
            </a:r>
            <a:endParaRPr lang="en-US" dirty="0"/>
          </a:p>
        </p:txBody>
      </p:sp>
      <p:sp>
        <p:nvSpPr>
          <p:cNvPr id="7" name="Text Placeholder 6"/>
          <p:cNvSpPr>
            <a:spLocks noGrp="1"/>
          </p:cNvSpPr>
          <p:nvPr>
            <p:ph type="body" idx="1"/>
          </p:nvPr>
        </p:nvSpPr>
        <p:spPr/>
        <p:txBody>
          <a:bodyPr/>
          <a:lstStyle/>
          <a:p>
            <a:r>
              <a:rPr lang="en-US" dirty="0" smtClean="0"/>
              <a:t>Capstone Agenda </a:t>
            </a:r>
            <a:endParaRPr lang="en-US" dirty="0"/>
          </a:p>
        </p:txBody>
      </p:sp>
      <p:sp>
        <p:nvSpPr>
          <p:cNvPr id="8" name="Content Placeholder 7"/>
          <p:cNvSpPr>
            <a:spLocks noGrp="1"/>
          </p:cNvSpPr>
          <p:nvPr>
            <p:ph sz="half" idx="2"/>
          </p:nvPr>
        </p:nvSpPr>
        <p:spPr>
          <a:xfrm>
            <a:off x="457200" y="2174875"/>
            <a:ext cx="4114800" cy="3951288"/>
          </a:xfrm>
        </p:spPr>
        <p:txBody>
          <a:bodyPr>
            <a:normAutofit/>
          </a:bodyPr>
          <a:lstStyle/>
          <a:p>
            <a:r>
              <a:rPr lang="en-US" sz="2300" dirty="0" smtClean="0"/>
              <a:t>Research Life </a:t>
            </a:r>
            <a:r>
              <a:rPr lang="en-US" sz="2300" dirty="0"/>
              <a:t>C</a:t>
            </a:r>
            <a:r>
              <a:rPr lang="en-US" sz="2300" dirty="0" smtClean="0"/>
              <a:t>ycle and Building </a:t>
            </a:r>
            <a:r>
              <a:rPr lang="en-US" sz="2300" dirty="0"/>
              <a:t>B</a:t>
            </a:r>
            <a:r>
              <a:rPr lang="en-US" sz="2300" dirty="0" smtClean="0"/>
              <a:t>locks</a:t>
            </a:r>
          </a:p>
          <a:p>
            <a:r>
              <a:rPr lang="en-US" sz="2300" dirty="0" smtClean="0"/>
              <a:t>Strategic Agenda development, Sec I and II</a:t>
            </a:r>
          </a:p>
          <a:p>
            <a:r>
              <a:rPr lang="en-US" sz="2300" dirty="0" smtClean="0"/>
              <a:t>Collaboration Opportunities</a:t>
            </a:r>
          </a:p>
          <a:p>
            <a:r>
              <a:rPr lang="en-US" sz="2300" dirty="0" smtClean="0">
                <a:solidFill>
                  <a:srgbClr val="7030A0"/>
                </a:solidFill>
              </a:rPr>
              <a:t>Strategic Agenda development, Sec III and IV</a:t>
            </a:r>
          </a:p>
          <a:p>
            <a:r>
              <a:rPr lang="en-US" sz="2300" dirty="0" smtClean="0"/>
              <a:t>Next steps </a:t>
            </a:r>
            <a:endParaRPr lang="en-US" sz="2300" dirty="0"/>
          </a:p>
        </p:txBody>
      </p:sp>
      <p:sp>
        <p:nvSpPr>
          <p:cNvPr id="9" name="Text Placeholder 8"/>
          <p:cNvSpPr>
            <a:spLocks noGrp="1"/>
          </p:cNvSpPr>
          <p:nvPr>
            <p:ph type="body" sz="quarter" idx="3"/>
          </p:nvPr>
        </p:nvSpPr>
        <p:spPr/>
        <p:txBody>
          <a:bodyPr/>
          <a:lstStyle/>
          <a:p>
            <a:r>
              <a:rPr lang="en-US" dirty="0" smtClean="0"/>
              <a:t>Strategic Agenda </a:t>
            </a:r>
            <a:endParaRPr lang="en-US" dirty="0"/>
          </a:p>
        </p:txBody>
      </p:sp>
      <p:sp>
        <p:nvSpPr>
          <p:cNvPr id="10" name="Content Placeholder 9"/>
          <p:cNvSpPr>
            <a:spLocks noGrp="1"/>
          </p:cNvSpPr>
          <p:nvPr>
            <p:ph sz="quarter" idx="4"/>
          </p:nvPr>
        </p:nvSpPr>
        <p:spPr/>
        <p:txBody>
          <a:bodyPr/>
          <a:lstStyle/>
          <a:p>
            <a:pPr marL="582930" indent="-514350">
              <a:buFont typeface="+mj-lt"/>
              <a:buAutoNum type="romanUcPeriod"/>
            </a:pPr>
            <a:r>
              <a:rPr lang="en-US" dirty="0" smtClean="0"/>
              <a:t>Background</a:t>
            </a:r>
          </a:p>
          <a:p>
            <a:pPr marL="582930" indent="-514350">
              <a:buFont typeface="+mj-lt"/>
              <a:buAutoNum type="romanUcPeriod"/>
            </a:pPr>
            <a:r>
              <a:rPr lang="en-US" dirty="0" smtClean="0"/>
              <a:t>Opportunities to align with strategic priorities</a:t>
            </a:r>
          </a:p>
          <a:p>
            <a:pPr marL="582930" indent="-514350">
              <a:buFont typeface="+mj-lt"/>
              <a:buAutoNum type="romanUcPeriod"/>
            </a:pPr>
            <a:r>
              <a:rPr lang="en-US" dirty="0" smtClean="0">
                <a:solidFill>
                  <a:srgbClr val="7030A0"/>
                </a:solidFill>
              </a:rPr>
              <a:t>Risk assessment of opportunities</a:t>
            </a:r>
          </a:p>
          <a:p>
            <a:pPr marL="582930" indent="-514350">
              <a:buFont typeface="+mj-lt"/>
              <a:buAutoNum type="romanUcPeriod"/>
            </a:pPr>
            <a:r>
              <a:rPr lang="en-US" dirty="0" smtClean="0"/>
              <a:t>Organizational implications</a:t>
            </a:r>
          </a:p>
          <a:p>
            <a:pPr marL="582930" indent="-514350">
              <a:buFont typeface="+mj-lt"/>
              <a:buAutoNum type="romanUcPeriod"/>
            </a:pPr>
            <a:r>
              <a:rPr lang="en-US" dirty="0" smtClean="0"/>
              <a:t>Next steps </a:t>
            </a:r>
            <a:endParaRPr lang="en-US" dirty="0"/>
          </a:p>
        </p:txBody>
      </p:sp>
    </p:spTree>
    <p:extLst>
      <p:ext uri="{BB962C8B-B14F-4D97-AF65-F5344CB8AC3E}">
        <p14:creationId xmlns:p14="http://schemas.microsoft.com/office/powerpoint/2010/main" val="3930662453"/>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Strategic Agenda Template</a:t>
            </a:r>
            <a:endParaRPr lang="en-US" sz="3600" dirty="0"/>
          </a:p>
        </p:txBody>
      </p:sp>
      <p:sp>
        <p:nvSpPr>
          <p:cNvPr id="4" name="Content Placeholder 3"/>
          <p:cNvSpPr>
            <a:spLocks noGrp="1"/>
          </p:cNvSpPr>
          <p:nvPr>
            <p:ph sz="half" idx="1"/>
          </p:nvPr>
        </p:nvSpPr>
        <p:spPr/>
        <p:txBody>
          <a:bodyPr>
            <a:normAutofit fontScale="55000" lnSpcReduction="20000"/>
          </a:bodyPr>
          <a:lstStyle/>
          <a:p>
            <a:pPr marL="68580" indent="0">
              <a:buNone/>
            </a:pPr>
            <a:r>
              <a:rPr lang="en-US" dirty="0"/>
              <a:t>I. Background</a:t>
            </a:r>
          </a:p>
          <a:p>
            <a:pPr marL="68580" indent="0">
              <a:buNone/>
            </a:pPr>
            <a:r>
              <a:rPr lang="en-US" dirty="0" smtClean="0"/>
              <a:t>	summarized self-	</a:t>
            </a:r>
          </a:p>
          <a:p>
            <a:pPr marL="68580" indent="0">
              <a:buNone/>
            </a:pPr>
            <a:r>
              <a:rPr lang="en-US" dirty="0"/>
              <a:t>	</a:t>
            </a:r>
            <a:r>
              <a:rPr lang="en-US" dirty="0" smtClean="0"/>
              <a:t>assessment </a:t>
            </a:r>
            <a:r>
              <a:rPr lang="en-US" dirty="0"/>
              <a:t>and SWOT analysis </a:t>
            </a:r>
            <a:endParaRPr lang="en-US" dirty="0" smtClean="0"/>
          </a:p>
          <a:p>
            <a:pPr marL="68580" indent="0">
              <a:buNone/>
            </a:pPr>
            <a:endParaRPr lang="en-US" dirty="0"/>
          </a:p>
          <a:p>
            <a:pPr marL="68580" indent="0">
              <a:buNone/>
            </a:pPr>
            <a:r>
              <a:rPr lang="en-US" dirty="0"/>
              <a:t>II. </a:t>
            </a:r>
            <a:r>
              <a:rPr lang="en-US" dirty="0" smtClean="0"/>
              <a:t>Potential </a:t>
            </a:r>
            <a:r>
              <a:rPr lang="en-US" dirty="0"/>
              <a:t>opportunities that align with strategic priorities </a:t>
            </a:r>
          </a:p>
          <a:p>
            <a:pPr marL="68580" indent="0">
              <a:buNone/>
            </a:pPr>
            <a:r>
              <a:rPr lang="en-US" dirty="0"/>
              <a:t>	a. data </a:t>
            </a:r>
            <a:r>
              <a:rPr lang="en-US" dirty="0" err="1"/>
              <a:t>curation</a:t>
            </a:r>
            <a:endParaRPr lang="en-US" dirty="0"/>
          </a:p>
          <a:p>
            <a:pPr marL="68580" indent="0">
              <a:buNone/>
            </a:pPr>
            <a:r>
              <a:rPr lang="en-US" dirty="0"/>
              <a:t>	b. metadata/ontologies</a:t>
            </a:r>
          </a:p>
          <a:p>
            <a:pPr marL="68580" indent="0">
              <a:buNone/>
            </a:pPr>
            <a:r>
              <a:rPr lang="en-US" dirty="0"/>
              <a:t>	c. outreach/support</a:t>
            </a:r>
          </a:p>
          <a:p>
            <a:pPr marL="68580" indent="0">
              <a:buNone/>
            </a:pPr>
            <a:r>
              <a:rPr lang="en-US" dirty="0"/>
              <a:t>	d. facilities</a:t>
            </a:r>
          </a:p>
          <a:p>
            <a:pPr marL="68580" indent="0">
              <a:buNone/>
            </a:pPr>
            <a:r>
              <a:rPr lang="en-US" dirty="0"/>
              <a:t>	e. other</a:t>
            </a:r>
          </a:p>
          <a:p>
            <a:pPr marL="68580" indent="0">
              <a:buNone/>
            </a:pPr>
            <a:endParaRPr lang="en-US" dirty="0"/>
          </a:p>
          <a:p>
            <a:pPr marL="68580" indent="0">
              <a:buNone/>
            </a:pPr>
            <a:r>
              <a:rPr lang="en-US" dirty="0"/>
              <a:t>III. </a:t>
            </a:r>
            <a:r>
              <a:rPr lang="en-US" dirty="0" smtClean="0"/>
              <a:t>Risk </a:t>
            </a:r>
            <a:r>
              <a:rPr lang="en-US" dirty="0"/>
              <a:t>assessment of opportunities </a:t>
            </a:r>
          </a:p>
          <a:p>
            <a:pPr marL="68580" indent="0">
              <a:buNone/>
            </a:pPr>
            <a:r>
              <a:rPr lang="en-US" dirty="0"/>
              <a:t>	a. opportunity cost (what will </a:t>
            </a:r>
            <a:r>
              <a:rPr lang="en-US" dirty="0" smtClean="0"/>
              <a:t>	happen </a:t>
            </a:r>
            <a:r>
              <a:rPr lang="en-US" dirty="0"/>
              <a:t>if we don’t it)</a:t>
            </a:r>
          </a:p>
          <a:p>
            <a:pPr marL="68580" indent="0">
              <a:buNone/>
            </a:pPr>
            <a:r>
              <a:rPr lang="en-US" dirty="0"/>
              <a:t>	b. risks of failure (what could </a:t>
            </a:r>
            <a:r>
              <a:rPr lang="en-US" dirty="0" smtClean="0"/>
              <a:t>	happen </a:t>
            </a:r>
            <a:r>
              <a:rPr lang="en-US" dirty="0"/>
              <a:t>if we do)</a:t>
            </a:r>
          </a:p>
          <a:p>
            <a:pPr marL="68580" indent="0">
              <a:buNone/>
            </a:pPr>
            <a:endParaRPr lang="en-US" dirty="0"/>
          </a:p>
        </p:txBody>
      </p:sp>
      <p:sp>
        <p:nvSpPr>
          <p:cNvPr id="3" name="Content Placeholder 2"/>
          <p:cNvSpPr>
            <a:spLocks noGrp="1"/>
          </p:cNvSpPr>
          <p:nvPr>
            <p:ph sz="half" idx="2"/>
          </p:nvPr>
        </p:nvSpPr>
        <p:spPr/>
        <p:txBody>
          <a:bodyPr>
            <a:normAutofit fontScale="55000" lnSpcReduction="20000"/>
          </a:bodyPr>
          <a:lstStyle/>
          <a:p>
            <a:pPr marL="68580" indent="0">
              <a:buNone/>
            </a:pPr>
            <a:r>
              <a:rPr lang="en-US" dirty="0"/>
              <a:t>IV. Organizational implications</a:t>
            </a:r>
          </a:p>
          <a:p>
            <a:pPr marL="68580" indent="0">
              <a:buNone/>
            </a:pPr>
            <a:r>
              <a:rPr lang="en-US" dirty="0"/>
              <a:t>	a. staff capacity</a:t>
            </a:r>
          </a:p>
          <a:p>
            <a:pPr marL="68580" indent="0">
              <a:buNone/>
            </a:pPr>
            <a:r>
              <a:rPr lang="en-US" dirty="0"/>
              <a:t>	b. tools and resources</a:t>
            </a:r>
          </a:p>
          <a:p>
            <a:pPr marL="68580" indent="0">
              <a:buNone/>
            </a:pPr>
            <a:r>
              <a:rPr lang="en-US" dirty="0"/>
              <a:t>	c. institutional partners</a:t>
            </a:r>
          </a:p>
          <a:p>
            <a:pPr marL="68580" indent="0">
              <a:buNone/>
            </a:pPr>
            <a:r>
              <a:rPr lang="en-US" dirty="0"/>
              <a:t>	d. external partners</a:t>
            </a:r>
          </a:p>
          <a:p>
            <a:pPr marL="68580" indent="0">
              <a:buNone/>
            </a:pPr>
            <a:endParaRPr lang="en-US" dirty="0"/>
          </a:p>
          <a:p>
            <a:pPr marL="68580" indent="0">
              <a:buNone/>
            </a:pPr>
            <a:r>
              <a:rPr lang="en-US" dirty="0"/>
              <a:t>V. Next steps</a:t>
            </a:r>
          </a:p>
          <a:p>
            <a:pPr marL="68580" indent="0">
              <a:buNone/>
            </a:pPr>
            <a:r>
              <a:rPr lang="en-US" dirty="0"/>
              <a:t>	a. within the library</a:t>
            </a:r>
          </a:p>
          <a:p>
            <a:pPr marL="68580" indent="0">
              <a:buNone/>
            </a:pPr>
            <a:r>
              <a:rPr lang="en-US" dirty="0"/>
              <a:t>	b. at your university</a:t>
            </a:r>
          </a:p>
          <a:p>
            <a:pPr marL="68580" indent="0">
              <a:buNone/>
            </a:pPr>
            <a:r>
              <a:rPr lang="en-US" dirty="0"/>
              <a:t>	c. in partnership with other </a:t>
            </a:r>
            <a:r>
              <a:rPr lang="en-US" dirty="0" smtClean="0"/>
              <a:t>	institutions </a:t>
            </a:r>
            <a:r>
              <a:rPr lang="en-US" dirty="0"/>
              <a:t>(consortium, etc.)</a:t>
            </a:r>
          </a:p>
          <a:p>
            <a:pPr marL="68580" indent="0">
              <a:buNone/>
            </a:pPr>
            <a:r>
              <a:rPr lang="en-US" dirty="0"/>
              <a:t>	d. with 3rd party service </a:t>
            </a:r>
            <a:r>
              <a:rPr lang="en-US" dirty="0" smtClean="0"/>
              <a:t>	providers</a:t>
            </a:r>
            <a:endParaRPr lang="en-US" dirty="0"/>
          </a:p>
          <a:p>
            <a:pPr marL="68580" indent="0">
              <a:buNone/>
            </a:pPr>
            <a:r>
              <a:rPr lang="en-US" dirty="0"/>
              <a:t>	e. with professional </a:t>
            </a:r>
            <a:r>
              <a:rPr lang="en-US" dirty="0" smtClean="0"/>
              <a:t>associations 	or </a:t>
            </a:r>
            <a:r>
              <a:rPr lang="en-US" dirty="0"/>
              <a:t>other </a:t>
            </a:r>
            <a:r>
              <a:rPr lang="en-US" dirty="0" smtClean="0"/>
              <a:t>organizations</a:t>
            </a:r>
            <a:endParaRPr lang="en-US" dirty="0"/>
          </a:p>
        </p:txBody>
      </p:sp>
    </p:spTree>
    <p:extLst>
      <p:ext uri="{BB962C8B-B14F-4D97-AF65-F5344CB8AC3E}">
        <p14:creationId xmlns:p14="http://schemas.microsoft.com/office/powerpoint/2010/main" val="3691385481"/>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III: Risk Assessment </a:t>
            </a:r>
            <a:endParaRPr lang="en-US" dirty="0"/>
          </a:p>
        </p:txBody>
      </p:sp>
      <p:sp>
        <p:nvSpPr>
          <p:cNvPr id="3" name="Content Placeholder 2"/>
          <p:cNvSpPr>
            <a:spLocks noGrp="1"/>
          </p:cNvSpPr>
          <p:nvPr>
            <p:ph idx="1"/>
          </p:nvPr>
        </p:nvSpPr>
        <p:spPr/>
        <p:txBody>
          <a:bodyPr>
            <a:normAutofit lnSpcReduction="10000"/>
          </a:bodyPr>
          <a:lstStyle/>
          <a:p>
            <a:pPr>
              <a:buNone/>
            </a:pPr>
            <a:r>
              <a:rPr lang="en-US" i="1" dirty="0" smtClean="0"/>
              <a:t>explains</a:t>
            </a:r>
          </a:p>
          <a:p>
            <a:pPr>
              <a:buNone/>
            </a:pPr>
            <a:r>
              <a:rPr lang="en-US" i="1" dirty="0" smtClean="0"/>
              <a:t>1) the need for exploiting the opportunities in section II (opportunity cost)</a:t>
            </a:r>
          </a:p>
          <a:p>
            <a:pPr>
              <a:buNone/>
            </a:pPr>
            <a:r>
              <a:rPr lang="en-US" i="1" dirty="0" smtClean="0"/>
              <a:t>2) the risks to the library/institution of proceeding</a:t>
            </a:r>
          </a:p>
          <a:p>
            <a:pPr>
              <a:buNone/>
            </a:pPr>
            <a:endParaRPr lang="en-US" dirty="0" smtClean="0"/>
          </a:p>
          <a:p>
            <a:pPr>
              <a:buNone/>
            </a:pPr>
            <a:r>
              <a:rPr lang="en-US" dirty="0" smtClean="0"/>
              <a:t>being realistic leads to better outcomes and a good risk analysis helps identify gaps</a:t>
            </a:r>
          </a:p>
        </p:txBody>
      </p:sp>
    </p:spTree>
    <p:extLst>
      <p:ext uri="{BB962C8B-B14F-4D97-AF65-F5344CB8AC3E}">
        <p14:creationId xmlns:p14="http://schemas.microsoft.com/office/powerpoint/2010/main" val="279638872"/>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Strategic Agenda </a:t>
            </a:r>
            <a:r>
              <a:rPr lang="en-US" sz="3200" dirty="0" smtClean="0"/>
              <a:t>Section III: Risk Assessment of Opportunities—Drill Down</a:t>
            </a:r>
            <a:endParaRPr lang="en-US" sz="3200" dirty="0"/>
          </a:p>
        </p:txBody>
      </p:sp>
      <p:sp>
        <p:nvSpPr>
          <p:cNvPr id="4" name="Content Placeholder 3"/>
          <p:cNvSpPr>
            <a:spLocks noGrp="1"/>
          </p:cNvSpPr>
          <p:nvPr>
            <p:ph idx="1"/>
          </p:nvPr>
        </p:nvSpPr>
        <p:spPr>
          <a:xfrm>
            <a:off x="228600" y="1828799"/>
            <a:ext cx="8686800" cy="4038601"/>
          </a:xfrm>
        </p:spPr>
        <p:txBody>
          <a:bodyPr>
            <a:normAutofit fontScale="85000" lnSpcReduction="10000"/>
          </a:bodyPr>
          <a:lstStyle/>
          <a:p>
            <a:pPr marL="68580" indent="0">
              <a:buNone/>
            </a:pPr>
            <a:r>
              <a:rPr lang="en-US" dirty="0" smtClean="0"/>
              <a:t>Exercise: </a:t>
            </a:r>
            <a:endParaRPr lang="en-US" dirty="0"/>
          </a:p>
          <a:p>
            <a:pPr marL="68580" indent="0">
              <a:buNone/>
            </a:pPr>
            <a:r>
              <a:rPr lang="en-US" dirty="0" smtClean="0"/>
              <a:t>In your institutional teams, flesh out Section III of your Strategic Agenda. </a:t>
            </a:r>
            <a:endParaRPr lang="en-US" dirty="0"/>
          </a:p>
          <a:p>
            <a:pPr marL="68580" indent="0">
              <a:buNone/>
            </a:pPr>
            <a:endParaRPr lang="en-US" dirty="0" smtClean="0"/>
          </a:p>
          <a:p>
            <a:pPr marL="68580" indent="0">
              <a:buNone/>
            </a:pPr>
            <a:r>
              <a:rPr lang="en-US" dirty="0" smtClean="0"/>
              <a:t>Focus on: </a:t>
            </a:r>
          </a:p>
          <a:p>
            <a:pPr marL="982980" lvl="1" indent="-514350">
              <a:buFont typeface="+mj-lt"/>
              <a:buAutoNum type="alphaLcParenR"/>
            </a:pPr>
            <a:r>
              <a:rPr lang="en-US" dirty="0" smtClean="0"/>
              <a:t>Opportunity cost (what will happen if we don’t do it)</a:t>
            </a:r>
          </a:p>
          <a:p>
            <a:pPr marL="982980" lvl="1" indent="-514350">
              <a:buFont typeface="+mj-lt"/>
              <a:buAutoNum type="alphaLcParenR"/>
            </a:pPr>
            <a:r>
              <a:rPr lang="en-US" dirty="0" smtClean="0"/>
              <a:t>Risks of failure (would could happen if we do)</a:t>
            </a:r>
          </a:p>
          <a:p>
            <a:pPr marL="68580" indent="0">
              <a:buNone/>
            </a:pPr>
            <a:endParaRPr lang="en-US" dirty="0" smtClean="0"/>
          </a:p>
          <a:p>
            <a:pPr marL="68580" indent="0">
              <a:buNone/>
            </a:pPr>
            <a:r>
              <a:rPr lang="en-US" i="1" dirty="0" smtClean="0"/>
              <a:t>Time: 10:30-10:45</a:t>
            </a:r>
            <a:endParaRPr lang="en-US" dirty="0" smtClean="0"/>
          </a:p>
        </p:txBody>
      </p:sp>
    </p:spTree>
    <p:extLst>
      <p:ext uri="{BB962C8B-B14F-4D97-AF65-F5344CB8AC3E}">
        <p14:creationId xmlns:p14="http://schemas.microsoft.com/office/powerpoint/2010/main" val="2008438332"/>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Break </a:t>
            </a:r>
            <a:endParaRPr lang="en-US" dirty="0"/>
          </a:p>
        </p:txBody>
      </p:sp>
      <p:sp>
        <p:nvSpPr>
          <p:cNvPr id="4" name="Content Placeholder 3"/>
          <p:cNvSpPr>
            <a:spLocks noGrp="1"/>
          </p:cNvSpPr>
          <p:nvPr>
            <p:ph type="body" idx="1"/>
          </p:nvPr>
        </p:nvSpPr>
        <p:spPr/>
        <p:txBody>
          <a:bodyPr>
            <a:normAutofit/>
          </a:bodyPr>
          <a:lstStyle/>
          <a:p>
            <a:pPr marL="68580" indent="0">
              <a:buNone/>
            </a:pPr>
            <a:r>
              <a:rPr lang="en-US" dirty="0" smtClean="0"/>
              <a:t>10:45-11:00 AM</a:t>
            </a:r>
          </a:p>
        </p:txBody>
      </p:sp>
    </p:spTree>
    <p:extLst>
      <p:ext uri="{BB962C8B-B14F-4D97-AF65-F5344CB8AC3E}">
        <p14:creationId xmlns:p14="http://schemas.microsoft.com/office/powerpoint/2010/main" val="37901699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Capstone Roadmap</a:t>
            </a:r>
            <a:endParaRPr lang="en-US" dirty="0"/>
          </a:p>
        </p:txBody>
      </p:sp>
      <p:sp>
        <p:nvSpPr>
          <p:cNvPr id="7" name="Text Placeholder 6"/>
          <p:cNvSpPr>
            <a:spLocks noGrp="1"/>
          </p:cNvSpPr>
          <p:nvPr>
            <p:ph type="body" idx="1"/>
          </p:nvPr>
        </p:nvSpPr>
        <p:spPr/>
        <p:txBody>
          <a:bodyPr/>
          <a:lstStyle/>
          <a:p>
            <a:r>
              <a:rPr lang="en-US" dirty="0" smtClean="0"/>
              <a:t>Capstone Agenda </a:t>
            </a:r>
            <a:endParaRPr lang="en-US" dirty="0"/>
          </a:p>
        </p:txBody>
      </p:sp>
      <p:sp>
        <p:nvSpPr>
          <p:cNvPr id="8" name="Content Placeholder 7"/>
          <p:cNvSpPr>
            <a:spLocks noGrp="1"/>
          </p:cNvSpPr>
          <p:nvPr>
            <p:ph sz="half" idx="2"/>
          </p:nvPr>
        </p:nvSpPr>
        <p:spPr>
          <a:xfrm>
            <a:off x="457200" y="2174875"/>
            <a:ext cx="4114800" cy="3951288"/>
          </a:xfrm>
        </p:spPr>
        <p:txBody>
          <a:bodyPr>
            <a:normAutofit/>
          </a:bodyPr>
          <a:lstStyle/>
          <a:p>
            <a:r>
              <a:rPr lang="en-US" sz="2300" dirty="0" smtClean="0"/>
              <a:t>Research Life </a:t>
            </a:r>
            <a:r>
              <a:rPr lang="en-US" sz="2300" dirty="0"/>
              <a:t>C</a:t>
            </a:r>
            <a:r>
              <a:rPr lang="en-US" sz="2300" dirty="0" smtClean="0"/>
              <a:t>ycle and Building </a:t>
            </a:r>
            <a:r>
              <a:rPr lang="en-US" sz="2300" dirty="0"/>
              <a:t>B</a:t>
            </a:r>
            <a:r>
              <a:rPr lang="en-US" sz="2300" dirty="0" smtClean="0"/>
              <a:t>locks</a:t>
            </a:r>
          </a:p>
          <a:p>
            <a:r>
              <a:rPr lang="en-US" sz="2300" dirty="0" smtClean="0"/>
              <a:t>Strategic Agenda development, Sec I and II</a:t>
            </a:r>
          </a:p>
          <a:p>
            <a:r>
              <a:rPr lang="en-US" sz="2300" dirty="0" smtClean="0"/>
              <a:t>Collaboration Opportunities</a:t>
            </a:r>
          </a:p>
          <a:p>
            <a:r>
              <a:rPr lang="en-US" sz="2300" dirty="0" smtClean="0">
                <a:solidFill>
                  <a:srgbClr val="7030A0"/>
                </a:solidFill>
              </a:rPr>
              <a:t>Strategic Agenda development, </a:t>
            </a:r>
            <a:r>
              <a:rPr lang="en-US" sz="2300" dirty="0" smtClean="0"/>
              <a:t>Sec III and </a:t>
            </a:r>
            <a:r>
              <a:rPr lang="en-US" sz="2300" dirty="0" smtClean="0">
                <a:solidFill>
                  <a:srgbClr val="7030A0"/>
                </a:solidFill>
              </a:rPr>
              <a:t>IV</a:t>
            </a:r>
          </a:p>
          <a:p>
            <a:r>
              <a:rPr lang="en-US" sz="2300" dirty="0" smtClean="0"/>
              <a:t>Next steps </a:t>
            </a:r>
            <a:endParaRPr lang="en-US" sz="2300" dirty="0"/>
          </a:p>
        </p:txBody>
      </p:sp>
      <p:sp>
        <p:nvSpPr>
          <p:cNvPr id="9" name="Text Placeholder 8"/>
          <p:cNvSpPr>
            <a:spLocks noGrp="1"/>
          </p:cNvSpPr>
          <p:nvPr>
            <p:ph type="body" sz="quarter" idx="3"/>
          </p:nvPr>
        </p:nvSpPr>
        <p:spPr/>
        <p:txBody>
          <a:bodyPr/>
          <a:lstStyle/>
          <a:p>
            <a:r>
              <a:rPr lang="en-US" dirty="0" smtClean="0"/>
              <a:t>Strategic Agenda </a:t>
            </a:r>
            <a:endParaRPr lang="en-US" dirty="0"/>
          </a:p>
        </p:txBody>
      </p:sp>
      <p:sp>
        <p:nvSpPr>
          <p:cNvPr id="10" name="Content Placeholder 9"/>
          <p:cNvSpPr>
            <a:spLocks noGrp="1"/>
          </p:cNvSpPr>
          <p:nvPr>
            <p:ph sz="quarter" idx="4"/>
          </p:nvPr>
        </p:nvSpPr>
        <p:spPr/>
        <p:txBody>
          <a:bodyPr/>
          <a:lstStyle/>
          <a:p>
            <a:pPr marL="582930" indent="-514350">
              <a:buFont typeface="+mj-lt"/>
              <a:buAutoNum type="romanUcPeriod"/>
            </a:pPr>
            <a:r>
              <a:rPr lang="en-US" dirty="0" smtClean="0"/>
              <a:t>Background</a:t>
            </a:r>
          </a:p>
          <a:p>
            <a:pPr marL="582930" indent="-514350">
              <a:buFont typeface="+mj-lt"/>
              <a:buAutoNum type="romanUcPeriod"/>
            </a:pPr>
            <a:r>
              <a:rPr lang="en-US" dirty="0" smtClean="0"/>
              <a:t>Opportunities to align with strategic priorities</a:t>
            </a:r>
          </a:p>
          <a:p>
            <a:pPr marL="582930" indent="-514350">
              <a:buFont typeface="+mj-lt"/>
              <a:buAutoNum type="romanUcPeriod"/>
            </a:pPr>
            <a:r>
              <a:rPr lang="en-US" dirty="0" smtClean="0"/>
              <a:t>Risk assessment of opportunities</a:t>
            </a:r>
          </a:p>
          <a:p>
            <a:pPr marL="582930" indent="-514350">
              <a:buFont typeface="+mj-lt"/>
              <a:buAutoNum type="romanUcPeriod"/>
            </a:pPr>
            <a:r>
              <a:rPr lang="en-US" dirty="0" smtClean="0">
                <a:solidFill>
                  <a:srgbClr val="7030A0"/>
                </a:solidFill>
              </a:rPr>
              <a:t>Organizational implications</a:t>
            </a:r>
          </a:p>
          <a:p>
            <a:pPr marL="582930" indent="-514350">
              <a:buFont typeface="+mj-lt"/>
              <a:buAutoNum type="romanUcPeriod"/>
            </a:pPr>
            <a:r>
              <a:rPr lang="en-US" dirty="0" smtClean="0"/>
              <a:t>Next steps </a:t>
            </a:r>
            <a:endParaRPr lang="en-US" dirty="0"/>
          </a:p>
        </p:txBody>
      </p:sp>
    </p:spTree>
    <p:extLst>
      <p:ext uri="{BB962C8B-B14F-4D97-AF65-F5344CB8AC3E}">
        <p14:creationId xmlns:p14="http://schemas.microsoft.com/office/powerpoint/2010/main" val="3129795890"/>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IV: Organizational Implications</a:t>
            </a:r>
            <a:endParaRPr lang="en-US" dirty="0"/>
          </a:p>
        </p:txBody>
      </p:sp>
      <p:sp>
        <p:nvSpPr>
          <p:cNvPr id="3" name="Content Placeholder 2"/>
          <p:cNvSpPr>
            <a:spLocks noGrp="1"/>
          </p:cNvSpPr>
          <p:nvPr>
            <p:ph idx="1"/>
          </p:nvPr>
        </p:nvSpPr>
        <p:spPr>
          <a:xfrm>
            <a:off x="457200" y="1905000"/>
            <a:ext cx="8229600" cy="4221163"/>
          </a:xfrm>
        </p:spPr>
        <p:txBody>
          <a:bodyPr>
            <a:normAutofit fontScale="70000" lnSpcReduction="20000"/>
          </a:bodyPr>
          <a:lstStyle/>
          <a:p>
            <a:pPr>
              <a:buNone/>
            </a:pPr>
            <a:r>
              <a:rPr lang="en-US" sz="4600" i="1" dirty="0" smtClean="0"/>
              <a:t>builds on the potential opportunities described in section II, in light of the building blocks of organizational change, sustainability, policy and collaboration. </a:t>
            </a:r>
          </a:p>
          <a:p>
            <a:pPr>
              <a:buNone/>
            </a:pPr>
            <a:endParaRPr lang="en-US" dirty="0" smtClean="0"/>
          </a:p>
          <a:p>
            <a:pPr>
              <a:buNone/>
            </a:pPr>
            <a:r>
              <a:rPr lang="en-US" dirty="0" smtClean="0"/>
              <a:t>helps identify key gaps in infrastructure, both human and technical. Tools and resources include required technical infrastructure that may or may not be available from the library, the institution, external institutions or 3</a:t>
            </a:r>
            <a:r>
              <a:rPr lang="en-US" baseline="30000" dirty="0" smtClean="0"/>
              <a:t>rd</a:t>
            </a:r>
            <a:r>
              <a:rPr lang="en-US" dirty="0" smtClean="0"/>
              <a:t> parties (e.g. cloud service providers). Identifying that infrastructure preliminarily will help your agenda be credible and achievable. </a:t>
            </a:r>
            <a:endParaRPr lang="en-US" dirty="0"/>
          </a:p>
        </p:txBody>
      </p:sp>
    </p:spTree>
    <p:extLst>
      <p:ext uri="{BB962C8B-B14F-4D97-AF65-F5344CB8AC3E}">
        <p14:creationId xmlns:p14="http://schemas.microsoft.com/office/powerpoint/2010/main" val="2468401778"/>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IV: Organizational Implications Exercise, Part I</a:t>
            </a:r>
            <a:endParaRPr lang="en-US" dirty="0"/>
          </a:p>
        </p:txBody>
      </p:sp>
      <p:sp>
        <p:nvSpPr>
          <p:cNvPr id="3" name="Content Placeholder 2"/>
          <p:cNvSpPr>
            <a:spLocks noGrp="1"/>
          </p:cNvSpPr>
          <p:nvPr>
            <p:ph idx="1"/>
          </p:nvPr>
        </p:nvSpPr>
        <p:spPr>
          <a:xfrm>
            <a:off x="457200" y="1905000"/>
            <a:ext cx="8229600" cy="4343400"/>
          </a:xfrm>
        </p:spPr>
        <p:txBody>
          <a:bodyPr>
            <a:normAutofit fontScale="77500" lnSpcReduction="20000"/>
          </a:bodyPr>
          <a:lstStyle/>
          <a:p>
            <a:pPr>
              <a:buNone/>
            </a:pPr>
            <a:r>
              <a:rPr lang="en-US" dirty="0" smtClean="0"/>
              <a:t>At your table: </a:t>
            </a:r>
          </a:p>
          <a:p>
            <a:pPr>
              <a:buNone/>
            </a:pPr>
            <a:endParaRPr lang="en-US" sz="1280" dirty="0" smtClean="0"/>
          </a:p>
          <a:p>
            <a:pPr marL="582930" indent="-514350">
              <a:buAutoNum type="arabicPeriod"/>
            </a:pPr>
            <a:r>
              <a:rPr lang="en-US" dirty="0" smtClean="0"/>
              <a:t>Share a few challenges from the categories below. </a:t>
            </a:r>
          </a:p>
          <a:p>
            <a:pPr marL="582930" indent="-514350">
              <a:buAutoNum type="arabicPeriod"/>
            </a:pPr>
            <a:r>
              <a:rPr lang="en-US" dirty="0" smtClean="0"/>
              <a:t>Discuss a couple steps you can take to address each challenge that you will face in implementing your Strategic Agenda. </a:t>
            </a:r>
          </a:p>
          <a:p>
            <a:pPr marL="582930" indent="-514350">
              <a:buAutoNum type="arabicPeriod"/>
            </a:pPr>
            <a:r>
              <a:rPr lang="en-US" dirty="0" smtClean="0"/>
              <a:t>Using color coding, write down one challenge and step on each Post-it (use two if needed).</a:t>
            </a:r>
          </a:p>
          <a:p>
            <a:pPr lvl="2"/>
            <a:r>
              <a:rPr lang="en-US" dirty="0" smtClean="0">
                <a:solidFill>
                  <a:srgbClr val="FF0000"/>
                </a:solidFill>
              </a:rPr>
              <a:t>Red </a:t>
            </a:r>
            <a:r>
              <a:rPr lang="en-US" dirty="0" smtClean="0"/>
              <a:t>= Tools and resources</a:t>
            </a:r>
          </a:p>
          <a:p>
            <a:pPr lvl="2"/>
            <a:r>
              <a:rPr lang="en-US" dirty="0" smtClean="0">
                <a:ln>
                  <a:solidFill>
                    <a:srgbClr val="FFFF00"/>
                  </a:solidFill>
                </a:ln>
                <a:solidFill>
                  <a:srgbClr val="FFFF00"/>
                </a:solidFill>
              </a:rPr>
              <a:t>Yellow</a:t>
            </a:r>
            <a:r>
              <a:rPr lang="en-US" dirty="0" smtClean="0">
                <a:solidFill>
                  <a:srgbClr val="FFFF00"/>
                </a:solidFill>
              </a:rPr>
              <a:t> </a:t>
            </a:r>
            <a:r>
              <a:rPr lang="en-US" dirty="0" smtClean="0"/>
              <a:t>= Staff capacity</a:t>
            </a:r>
          </a:p>
          <a:p>
            <a:pPr lvl="2"/>
            <a:r>
              <a:rPr lang="en-US" dirty="0" smtClean="0">
                <a:solidFill>
                  <a:schemeClr val="accent1"/>
                </a:solidFill>
              </a:rPr>
              <a:t>Blue </a:t>
            </a:r>
            <a:r>
              <a:rPr lang="en-US" dirty="0" smtClean="0"/>
              <a:t>= Partners (internal and external)</a:t>
            </a:r>
          </a:p>
          <a:p>
            <a:pPr marL="582930" indent="-514350">
              <a:buNone/>
            </a:pPr>
            <a:endParaRPr lang="en-US" sz="1280" i="1" dirty="0" smtClean="0"/>
          </a:p>
          <a:p>
            <a:pPr marL="582930" indent="-514350">
              <a:buNone/>
            </a:pPr>
            <a:r>
              <a:rPr lang="en-US" i="1" dirty="0" smtClean="0"/>
              <a:t>Time: 11:10-11:40</a:t>
            </a:r>
            <a:endParaRPr lang="en-US" dirty="0" smtClean="0"/>
          </a:p>
          <a:p>
            <a:pPr marL="582930" indent="-514350">
              <a:buAutoNum type="arabicPeriod"/>
            </a:pPr>
            <a:endParaRPr lang="en-US" dirty="0" smtClean="0"/>
          </a:p>
          <a:p>
            <a:endParaRPr lang="en-US" dirty="0"/>
          </a:p>
        </p:txBody>
      </p:sp>
    </p:spTree>
    <p:extLst>
      <p:ext uri="{BB962C8B-B14F-4D97-AF65-F5344CB8AC3E}">
        <p14:creationId xmlns:p14="http://schemas.microsoft.com/office/powerpoint/2010/main" val="3674649075"/>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IV: Organizational Implications Exercise, continued</a:t>
            </a:r>
            <a:endParaRPr lang="en-US" dirty="0"/>
          </a:p>
        </p:txBody>
      </p:sp>
      <p:sp>
        <p:nvSpPr>
          <p:cNvPr id="3" name="Content Placeholder 2"/>
          <p:cNvSpPr>
            <a:spLocks noGrp="1"/>
          </p:cNvSpPr>
          <p:nvPr>
            <p:ph idx="1"/>
          </p:nvPr>
        </p:nvSpPr>
        <p:spPr>
          <a:xfrm>
            <a:off x="457200" y="1905000"/>
            <a:ext cx="8229600" cy="4419600"/>
          </a:xfrm>
        </p:spPr>
        <p:txBody>
          <a:bodyPr>
            <a:normAutofit/>
          </a:bodyPr>
          <a:lstStyle/>
          <a:p>
            <a:pPr marL="68580" indent="0">
              <a:buNone/>
            </a:pPr>
            <a:r>
              <a:rPr lang="en-US" dirty="0" smtClean="0"/>
              <a:t>4. Place your post-its on the appropriate  </a:t>
            </a:r>
          </a:p>
          <a:p>
            <a:pPr marL="68580" indent="0">
              <a:buNone/>
            </a:pPr>
            <a:r>
              <a:rPr lang="en-US" dirty="0" smtClean="0"/>
              <a:t>    flipchart. </a:t>
            </a:r>
          </a:p>
          <a:p>
            <a:pPr lvl="2"/>
            <a:r>
              <a:rPr lang="en-US" dirty="0" smtClean="0">
                <a:solidFill>
                  <a:srgbClr val="FF0000"/>
                </a:solidFill>
              </a:rPr>
              <a:t>Red </a:t>
            </a:r>
            <a:r>
              <a:rPr lang="en-US" dirty="0" smtClean="0"/>
              <a:t>= Tools and resources</a:t>
            </a:r>
          </a:p>
          <a:p>
            <a:pPr lvl="2"/>
            <a:r>
              <a:rPr lang="en-US" dirty="0" smtClean="0">
                <a:solidFill>
                  <a:srgbClr val="FFC000"/>
                </a:solidFill>
              </a:rPr>
              <a:t>Yellow </a:t>
            </a:r>
            <a:r>
              <a:rPr lang="en-US" dirty="0" smtClean="0"/>
              <a:t>= Staff capacity</a:t>
            </a:r>
          </a:p>
          <a:p>
            <a:pPr lvl="2"/>
            <a:r>
              <a:rPr lang="en-US" dirty="0" smtClean="0">
                <a:solidFill>
                  <a:schemeClr val="accent1"/>
                </a:solidFill>
              </a:rPr>
              <a:t>Blue </a:t>
            </a:r>
            <a:r>
              <a:rPr lang="en-US" dirty="0" smtClean="0"/>
              <a:t>= Partners (internal and external)</a:t>
            </a:r>
          </a:p>
          <a:p>
            <a:pPr marL="468630" lvl="1" indent="0">
              <a:buNone/>
            </a:pPr>
            <a:r>
              <a:rPr lang="en-US" sz="2000" dirty="0" smtClean="0"/>
              <a:t>Feel free to walk around the room and look at what others have written and shared. Make notes. </a:t>
            </a:r>
          </a:p>
          <a:p>
            <a:pPr marL="68580" indent="0">
              <a:buNone/>
            </a:pPr>
            <a:r>
              <a:rPr lang="en-US" dirty="0" smtClean="0"/>
              <a:t>5. Room discussion – common themes, etc.</a:t>
            </a:r>
          </a:p>
          <a:p>
            <a:pPr marL="68580" indent="0">
              <a:buNone/>
            </a:pPr>
            <a:endParaRPr lang="en-US" sz="1200" i="1" dirty="0" smtClean="0"/>
          </a:p>
          <a:p>
            <a:pPr marL="68580" indent="0">
              <a:buNone/>
            </a:pPr>
            <a:r>
              <a:rPr lang="en-US" sz="2400" i="1" dirty="0" smtClean="0"/>
              <a:t>Time: 11:40-12:00</a:t>
            </a:r>
            <a:endParaRPr lang="en-US" sz="2400" dirty="0" smtClean="0"/>
          </a:p>
          <a:p>
            <a:pPr marL="68580" indent="0">
              <a:buNone/>
            </a:pPr>
            <a:endParaRPr lang="en-US" dirty="0"/>
          </a:p>
        </p:txBody>
      </p:sp>
    </p:spTree>
    <p:extLst>
      <p:ext uri="{BB962C8B-B14F-4D97-AF65-F5344CB8AC3E}">
        <p14:creationId xmlns:p14="http://schemas.microsoft.com/office/powerpoint/2010/main" val="5460608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dirty="0" smtClean="0">
                <a:ea typeface="+mj-ea"/>
              </a:rPr>
              <a:t>TEAM Introductions and key </a:t>
            </a:r>
            <a:r>
              <a:rPr lang="en-US" dirty="0" smtClean="0"/>
              <a:t>findings</a:t>
            </a:r>
            <a:br>
              <a:rPr lang="en-US" dirty="0" smtClean="0"/>
            </a:br>
            <a:r>
              <a:rPr lang="en-US" sz="1778" dirty="0" smtClean="0">
                <a:hlinkClick r:id="rId3"/>
              </a:rPr>
              <a:t>http://bit.ly/SU8jea</a:t>
            </a:r>
            <a:r>
              <a:rPr lang="en-US" sz="1778" dirty="0" smtClean="0"/>
              <a:t> </a:t>
            </a:r>
            <a:endParaRPr lang="en-US" sz="1778" dirty="0">
              <a:ea typeface="+mj-ea"/>
            </a:endParaRPr>
          </a:p>
        </p:txBody>
      </p:sp>
      <p:sp>
        <p:nvSpPr>
          <p:cNvPr id="3" name="Subtitle 2"/>
          <p:cNvSpPr>
            <a:spLocks noGrp="1"/>
          </p:cNvSpPr>
          <p:nvPr>
            <p:ph type="body" idx="1"/>
          </p:nvPr>
        </p:nvSpPr>
        <p:spPr/>
        <p:txBody>
          <a:bodyPr rtlCol="0">
            <a:normAutofit/>
          </a:bodyPr>
          <a:lstStyle/>
          <a:p>
            <a:pPr eaLnBrk="1" fontAlgn="auto" hangingPunct="1">
              <a:spcAft>
                <a:spcPts val="0"/>
              </a:spcAft>
              <a:defRPr/>
            </a:pPr>
            <a:r>
              <a:rPr lang="en-US" dirty="0" smtClean="0">
                <a:ea typeface="+mn-ea"/>
              </a:rPr>
              <a:t>9:30 AM</a:t>
            </a:r>
            <a:endParaRPr lang="en-US" dirty="0">
              <a:ea typeface="+mn-ea"/>
            </a:endParaRPr>
          </a:p>
        </p:txBody>
      </p:sp>
      <p:sp>
        <p:nvSpPr>
          <p:cNvPr id="7" name="Slide Number Placeholder 6"/>
          <p:cNvSpPr>
            <a:spLocks noGrp="1"/>
          </p:cNvSpPr>
          <p:nvPr>
            <p:ph type="sldNum" sz="quarter" idx="4294967295"/>
          </p:nvPr>
        </p:nvSpPr>
        <p:spPr>
          <a:xfrm>
            <a:off x="7543800" y="6248400"/>
            <a:ext cx="1143000" cy="365125"/>
          </a:xfrm>
          <a:prstGeom prst="rect">
            <a:avLst/>
          </a:prstGeom>
        </p:spPr>
        <p:txBody>
          <a:bodyPr/>
          <a:lstStyle/>
          <a:p>
            <a:pPr>
              <a:defRPr/>
            </a:pPr>
            <a:fld id="{A23F23BC-517C-4637-A810-E1B8790C76C0}" type="slidenum">
              <a:rPr lang="en-US"/>
              <a:pPr>
                <a:defRPr/>
              </a:pPr>
              <a:t>9</a:t>
            </a:fld>
            <a:endParaRPr lang="en-US"/>
          </a:p>
        </p:txBody>
      </p:sp>
    </p:spTree>
    <p:extLst>
      <p:ext uri="{BB962C8B-B14F-4D97-AF65-F5344CB8AC3E}">
        <p14:creationId xmlns:p14="http://schemas.microsoft.com/office/powerpoint/2010/main" val="3290290205"/>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a:t>
            </a:r>
            <a:endParaRPr lang="en-US" dirty="0"/>
          </a:p>
        </p:txBody>
      </p:sp>
      <p:sp>
        <p:nvSpPr>
          <p:cNvPr id="3" name="Content Placeholder 2"/>
          <p:cNvSpPr>
            <a:spLocks noGrp="1"/>
          </p:cNvSpPr>
          <p:nvPr>
            <p:ph idx="1"/>
          </p:nvPr>
        </p:nvSpPr>
        <p:spPr/>
        <p:txBody>
          <a:bodyPr/>
          <a:lstStyle/>
          <a:p>
            <a:pPr marL="68580" indent="0">
              <a:buNone/>
            </a:pPr>
            <a:r>
              <a:rPr lang="en-US" dirty="0" smtClean="0"/>
              <a:t>12:00-1:00 pm </a:t>
            </a:r>
          </a:p>
          <a:p>
            <a:pPr marL="68580" indent="0">
              <a:buNone/>
            </a:pPr>
            <a:endParaRPr lang="en-US" dirty="0"/>
          </a:p>
          <a:p>
            <a:pPr marL="68580" indent="0" algn="ctr">
              <a:buNone/>
            </a:pPr>
            <a:r>
              <a:rPr lang="en-US" dirty="0" smtClean="0"/>
              <a:t>Lunch </a:t>
            </a:r>
            <a:r>
              <a:rPr lang="en-US" dirty="0"/>
              <a:t>will be served buffet style </a:t>
            </a:r>
            <a:endParaRPr lang="en-US" dirty="0" smtClean="0"/>
          </a:p>
          <a:p>
            <a:pPr marL="68580" indent="0" algn="ctr">
              <a:buNone/>
            </a:pPr>
            <a:r>
              <a:rPr lang="en-US" dirty="0" smtClean="0"/>
              <a:t>and </a:t>
            </a:r>
            <a:r>
              <a:rPr lang="en-US" dirty="0"/>
              <a:t>eaten in the </a:t>
            </a:r>
            <a:r>
              <a:rPr lang="en-US" dirty="0" smtClean="0"/>
              <a:t>Cavalier Room.</a:t>
            </a:r>
          </a:p>
          <a:p>
            <a:pPr marL="68580" indent="0">
              <a:buNone/>
            </a:pPr>
            <a:endParaRPr lang="en-US" dirty="0"/>
          </a:p>
          <a:p>
            <a:pPr marL="68580" indent="0">
              <a:buNone/>
            </a:pPr>
            <a:endParaRPr lang="en-US" sz="2400" dirty="0" smtClean="0"/>
          </a:p>
        </p:txBody>
      </p:sp>
    </p:spTree>
    <p:extLst>
      <p:ext uri="{BB962C8B-B14F-4D97-AF65-F5344CB8AC3E}">
        <p14:creationId xmlns:p14="http://schemas.microsoft.com/office/powerpoint/2010/main" val="198006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Strategic Agenda Section IV: Organizational Implications—Drill Down</a:t>
            </a:r>
            <a:endParaRPr lang="en-US" sz="3200" dirty="0"/>
          </a:p>
        </p:txBody>
      </p:sp>
      <p:sp>
        <p:nvSpPr>
          <p:cNvPr id="4" name="Content Placeholder 3"/>
          <p:cNvSpPr>
            <a:spLocks noGrp="1"/>
          </p:cNvSpPr>
          <p:nvPr>
            <p:ph idx="1"/>
          </p:nvPr>
        </p:nvSpPr>
        <p:spPr>
          <a:xfrm>
            <a:off x="457200" y="1828800"/>
            <a:ext cx="8229600" cy="4038601"/>
          </a:xfrm>
        </p:spPr>
        <p:txBody>
          <a:bodyPr>
            <a:normAutofit fontScale="77500" lnSpcReduction="20000"/>
          </a:bodyPr>
          <a:lstStyle/>
          <a:p>
            <a:pPr marL="68580" indent="0">
              <a:buNone/>
            </a:pPr>
            <a:r>
              <a:rPr lang="en-US" dirty="0" smtClean="0"/>
              <a:t>Exercise: </a:t>
            </a:r>
            <a:endParaRPr lang="en-US" dirty="0"/>
          </a:p>
          <a:p>
            <a:pPr marL="68580" indent="0">
              <a:buNone/>
            </a:pPr>
            <a:r>
              <a:rPr lang="en-US" dirty="0" smtClean="0"/>
              <a:t>In your institutional teams, flesh out Section IV of your Strategic Agenda. </a:t>
            </a:r>
            <a:endParaRPr lang="en-US" dirty="0"/>
          </a:p>
          <a:p>
            <a:pPr marL="68580" indent="0">
              <a:buNone/>
            </a:pPr>
            <a:endParaRPr lang="en-US" dirty="0" smtClean="0"/>
          </a:p>
          <a:p>
            <a:pPr marL="68580" indent="0">
              <a:buNone/>
            </a:pPr>
            <a:r>
              <a:rPr lang="en-US" dirty="0" smtClean="0"/>
              <a:t>Focus on: </a:t>
            </a:r>
          </a:p>
          <a:p>
            <a:pPr marL="982980" lvl="1" indent="-514350">
              <a:buFont typeface="+mj-lt"/>
              <a:buAutoNum type="alphaLcParenR"/>
            </a:pPr>
            <a:r>
              <a:rPr lang="en-US" dirty="0" smtClean="0"/>
              <a:t>Staff capacity </a:t>
            </a:r>
            <a:r>
              <a:rPr lang="en-US" dirty="0">
                <a:solidFill>
                  <a:srgbClr val="FFFF00"/>
                </a:solidFill>
              </a:rPr>
              <a:t>Yellow </a:t>
            </a:r>
            <a:endParaRPr lang="en-US" dirty="0" smtClean="0"/>
          </a:p>
          <a:p>
            <a:pPr marL="982980" lvl="1" indent="-514350">
              <a:buFont typeface="+mj-lt"/>
              <a:buAutoNum type="alphaLcParenR"/>
            </a:pPr>
            <a:r>
              <a:rPr lang="en-US" dirty="0" smtClean="0"/>
              <a:t>Tools and resources </a:t>
            </a:r>
            <a:r>
              <a:rPr lang="en-US" dirty="0">
                <a:solidFill>
                  <a:srgbClr val="FF0000"/>
                </a:solidFill>
              </a:rPr>
              <a:t>Red </a:t>
            </a:r>
            <a:endParaRPr lang="en-US" dirty="0" smtClean="0"/>
          </a:p>
          <a:p>
            <a:pPr marL="982980" lvl="1" indent="-514350">
              <a:buFont typeface="+mj-lt"/>
              <a:buAutoNum type="alphaLcParenR"/>
            </a:pPr>
            <a:r>
              <a:rPr lang="en-US" dirty="0" smtClean="0"/>
              <a:t>Institutional partners </a:t>
            </a:r>
            <a:r>
              <a:rPr lang="en-US" dirty="0">
                <a:solidFill>
                  <a:schemeClr val="accent1"/>
                </a:solidFill>
              </a:rPr>
              <a:t>Blue </a:t>
            </a:r>
            <a:endParaRPr lang="en-US" dirty="0" smtClean="0"/>
          </a:p>
          <a:p>
            <a:pPr marL="982980" lvl="1" indent="-514350">
              <a:buFont typeface="+mj-lt"/>
              <a:buAutoNum type="alphaLcParenR"/>
            </a:pPr>
            <a:r>
              <a:rPr lang="en-US" dirty="0" smtClean="0"/>
              <a:t>External partners</a:t>
            </a:r>
          </a:p>
          <a:p>
            <a:pPr marL="68580" indent="0">
              <a:buNone/>
            </a:pPr>
            <a:endParaRPr lang="en-US" dirty="0" smtClean="0"/>
          </a:p>
          <a:p>
            <a:pPr marL="68580" indent="0">
              <a:buNone/>
            </a:pPr>
            <a:r>
              <a:rPr lang="en-US" i="1" dirty="0" smtClean="0"/>
              <a:t>Time: 1:00-1:30 PM</a:t>
            </a:r>
          </a:p>
          <a:p>
            <a:pPr marL="68580" indent="0">
              <a:buNone/>
            </a:pPr>
            <a:endParaRPr lang="en-US" dirty="0" smtClean="0"/>
          </a:p>
        </p:txBody>
      </p:sp>
    </p:spTree>
    <p:extLst>
      <p:ext uri="{BB962C8B-B14F-4D97-AF65-F5344CB8AC3E}">
        <p14:creationId xmlns:p14="http://schemas.microsoft.com/office/powerpoint/2010/main" val="2344359686"/>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Capstone Roadmap</a:t>
            </a:r>
            <a:endParaRPr lang="en-US" dirty="0"/>
          </a:p>
        </p:txBody>
      </p:sp>
      <p:sp>
        <p:nvSpPr>
          <p:cNvPr id="7" name="Text Placeholder 6"/>
          <p:cNvSpPr>
            <a:spLocks noGrp="1"/>
          </p:cNvSpPr>
          <p:nvPr>
            <p:ph type="body" idx="1"/>
          </p:nvPr>
        </p:nvSpPr>
        <p:spPr/>
        <p:txBody>
          <a:bodyPr/>
          <a:lstStyle/>
          <a:p>
            <a:r>
              <a:rPr lang="en-US" dirty="0" smtClean="0"/>
              <a:t>Capstone Agenda </a:t>
            </a:r>
            <a:endParaRPr lang="en-US" dirty="0"/>
          </a:p>
        </p:txBody>
      </p:sp>
      <p:sp>
        <p:nvSpPr>
          <p:cNvPr id="8" name="Content Placeholder 7"/>
          <p:cNvSpPr>
            <a:spLocks noGrp="1"/>
          </p:cNvSpPr>
          <p:nvPr>
            <p:ph sz="half" idx="2"/>
          </p:nvPr>
        </p:nvSpPr>
        <p:spPr>
          <a:xfrm>
            <a:off x="457200" y="2174875"/>
            <a:ext cx="4114800" cy="3951288"/>
          </a:xfrm>
        </p:spPr>
        <p:txBody>
          <a:bodyPr>
            <a:normAutofit/>
          </a:bodyPr>
          <a:lstStyle/>
          <a:p>
            <a:r>
              <a:rPr lang="en-US" sz="2300" dirty="0" smtClean="0"/>
              <a:t>Research Life </a:t>
            </a:r>
            <a:r>
              <a:rPr lang="en-US" sz="2300" dirty="0"/>
              <a:t>C</a:t>
            </a:r>
            <a:r>
              <a:rPr lang="en-US" sz="2300" dirty="0" smtClean="0"/>
              <a:t>ycle and Building </a:t>
            </a:r>
            <a:r>
              <a:rPr lang="en-US" sz="2300" dirty="0"/>
              <a:t>B</a:t>
            </a:r>
            <a:r>
              <a:rPr lang="en-US" sz="2300" dirty="0" smtClean="0"/>
              <a:t>locks</a:t>
            </a:r>
          </a:p>
          <a:p>
            <a:r>
              <a:rPr lang="en-US" sz="2300" dirty="0" smtClean="0"/>
              <a:t>Strategic Agenda development, Sec I and II</a:t>
            </a:r>
          </a:p>
          <a:p>
            <a:r>
              <a:rPr lang="en-US" sz="2300" dirty="0" smtClean="0"/>
              <a:t>Collaboration Opportunities</a:t>
            </a:r>
          </a:p>
          <a:p>
            <a:r>
              <a:rPr lang="en-US" sz="2300" dirty="0" smtClean="0"/>
              <a:t>Strategic Agenda development, Sec III and IV</a:t>
            </a:r>
          </a:p>
          <a:p>
            <a:r>
              <a:rPr lang="en-US" sz="2300" dirty="0" smtClean="0">
                <a:solidFill>
                  <a:srgbClr val="7030A0"/>
                </a:solidFill>
              </a:rPr>
              <a:t>Next steps </a:t>
            </a:r>
            <a:endParaRPr lang="en-US" sz="2300" dirty="0">
              <a:solidFill>
                <a:srgbClr val="7030A0"/>
              </a:solidFill>
            </a:endParaRPr>
          </a:p>
        </p:txBody>
      </p:sp>
      <p:sp>
        <p:nvSpPr>
          <p:cNvPr id="9" name="Text Placeholder 8"/>
          <p:cNvSpPr>
            <a:spLocks noGrp="1"/>
          </p:cNvSpPr>
          <p:nvPr>
            <p:ph type="body" sz="quarter" idx="3"/>
          </p:nvPr>
        </p:nvSpPr>
        <p:spPr/>
        <p:txBody>
          <a:bodyPr/>
          <a:lstStyle/>
          <a:p>
            <a:r>
              <a:rPr lang="en-US" dirty="0" smtClean="0"/>
              <a:t>Strategic Agenda </a:t>
            </a:r>
            <a:endParaRPr lang="en-US" dirty="0"/>
          </a:p>
        </p:txBody>
      </p:sp>
      <p:sp>
        <p:nvSpPr>
          <p:cNvPr id="10" name="Content Placeholder 9"/>
          <p:cNvSpPr>
            <a:spLocks noGrp="1"/>
          </p:cNvSpPr>
          <p:nvPr>
            <p:ph sz="quarter" idx="4"/>
          </p:nvPr>
        </p:nvSpPr>
        <p:spPr/>
        <p:txBody>
          <a:bodyPr/>
          <a:lstStyle/>
          <a:p>
            <a:pPr marL="582930" indent="-514350">
              <a:buFont typeface="+mj-lt"/>
              <a:buAutoNum type="romanUcPeriod"/>
            </a:pPr>
            <a:r>
              <a:rPr lang="en-US" dirty="0" smtClean="0"/>
              <a:t>Background</a:t>
            </a:r>
          </a:p>
          <a:p>
            <a:pPr marL="582930" indent="-514350">
              <a:buFont typeface="+mj-lt"/>
              <a:buAutoNum type="romanUcPeriod"/>
            </a:pPr>
            <a:r>
              <a:rPr lang="en-US" dirty="0" smtClean="0"/>
              <a:t>Opportunities to align with strategic priorities</a:t>
            </a:r>
          </a:p>
          <a:p>
            <a:pPr marL="582930" indent="-514350">
              <a:buFont typeface="+mj-lt"/>
              <a:buAutoNum type="romanUcPeriod"/>
            </a:pPr>
            <a:r>
              <a:rPr lang="en-US" dirty="0" smtClean="0"/>
              <a:t>Risk assessment of opportunities</a:t>
            </a:r>
          </a:p>
          <a:p>
            <a:pPr marL="582930" indent="-514350">
              <a:buFont typeface="+mj-lt"/>
              <a:buAutoNum type="romanUcPeriod"/>
            </a:pPr>
            <a:r>
              <a:rPr lang="en-US" dirty="0" smtClean="0"/>
              <a:t>Organizational implications</a:t>
            </a:r>
          </a:p>
          <a:p>
            <a:pPr marL="582930" indent="-514350">
              <a:buFont typeface="+mj-lt"/>
              <a:buAutoNum type="romanUcPeriod"/>
            </a:pPr>
            <a:r>
              <a:rPr lang="en-US" dirty="0" smtClean="0">
                <a:solidFill>
                  <a:srgbClr val="7030A0"/>
                </a:solidFill>
              </a:rPr>
              <a:t>Next steps </a:t>
            </a:r>
            <a:endParaRPr lang="en-US" dirty="0">
              <a:solidFill>
                <a:srgbClr val="7030A0"/>
              </a:solidFill>
            </a:endParaRPr>
          </a:p>
        </p:txBody>
      </p:sp>
    </p:spTree>
    <p:extLst>
      <p:ext uri="{BB962C8B-B14F-4D97-AF65-F5344CB8AC3E}">
        <p14:creationId xmlns:p14="http://schemas.microsoft.com/office/powerpoint/2010/main" val="3930662453"/>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V: Next Steps </a:t>
            </a:r>
            <a:endParaRPr lang="en-US" dirty="0"/>
          </a:p>
        </p:txBody>
      </p:sp>
      <p:sp>
        <p:nvSpPr>
          <p:cNvPr id="3" name="Content Placeholder 2"/>
          <p:cNvSpPr>
            <a:spLocks noGrp="1"/>
          </p:cNvSpPr>
          <p:nvPr>
            <p:ph idx="1"/>
          </p:nvPr>
        </p:nvSpPr>
        <p:spPr/>
        <p:txBody>
          <a:bodyPr/>
          <a:lstStyle/>
          <a:p>
            <a:pPr>
              <a:buNone/>
            </a:pPr>
            <a:r>
              <a:rPr lang="en-US" i="1" dirty="0" smtClean="0"/>
              <a:t>Identify specific next steps for creating an actionable strategic plan after the Institute, building on this strategic agenda</a:t>
            </a:r>
            <a:endParaRPr lang="en-US" i="1" dirty="0"/>
          </a:p>
        </p:txBody>
      </p:sp>
    </p:spTree>
    <p:extLst>
      <p:ext uri="{BB962C8B-B14F-4D97-AF65-F5344CB8AC3E}">
        <p14:creationId xmlns:p14="http://schemas.microsoft.com/office/powerpoint/2010/main" val="1264350757"/>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Strategic Agenda </a:t>
            </a:r>
            <a:r>
              <a:rPr lang="en-US" sz="3200" dirty="0" smtClean="0"/>
              <a:t>Section V: Next Steps</a:t>
            </a:r>
            <a:endParaRPr lang="en-US" sz="3200" dirty="0"/>
          </a:p>
        </p:txBody>
      </p:sp>
      <p:sp>
        <p:nvSpPr>
          <p:cNvPr id="4" name="Content Placeholder 3"/>
          <p:cNvSpPr>
            <a:spLocks noGrp="1"/>
          </p:cNvSpPr>
          <p:nvPr>
            <p:ph idx="1"/>
          </p:nvPr>
        </p:nvSpPr>
        <p:spPr>
          <a:xfrm>
            <a:off x="457200" y="1828799"/>
            <a:ext cx="8229600" cy="4419601"/>
          </a:xfrm>
        </p:spPr>
        <p:txBody>
          <a:bodyPr>
            <a:normAutofit fontScale="77500" lnSpcReduction="20000"/>
          </a:bodyPr>
          <a:lstStyle/>
          <a:p>
            <a:pPr marL="68580" indent="0">
              <a:buNone/>
            </a:pPr>
            <a:r>
              <a:rPr lang="en-US" b="1" dirty="0" smtClean="0"/>
              <a:t>Exercise:</a:t>
            </a:r>
            <a:r>
              <a:rPr lang="en-US" dirty="0" smtClean="0"/>
              <a:t> </a:t>
            </a:r>
          </a:p>
          <a:p>
            <a:pPr marL="68580" indent="0">
              <a:buNone/>
            </a:pPr>
            <a:endParaRPr lang="en-US" sz="1548" dirty="0" smtClean="0"/>
          </a:p>
          <a:p>
            <a:pPr marL="468630" lvl="1" indent="0">
              <a:buNone/>
            </a:pPr>
            <a:r>
              <a:rPr lang="en-US" b="1" dirty="0" smtClean="0"/>
              <a:t>Table </a:t>
            </a:r>
            <a:r>
              <a:rPr lang="en-US" b="1" dirty="0"/>
              <a:t>(20 minutes):</a:t>
            </a:r>
            <a:r>
              <a:rPr lang="en-US" dirty="0"/>
              <a:t> Brainstorm ideas for Section V of the Strategic Agenda - focus on next steps within your library and at your </a:t>
            </a:r>
            <a:r>
              <a:rPr lang="en-US" dirty="0" smtClean="0"/>
              <a:t>university.</a:t>
            </a:r>
          </a:p>
          <a:p>
            <a:pPr marL="468630" lvl="1" indent="0">
              <a:buNone/>
            </a:pPr>
            <a:endParaRPr lang="en-US" sz="1714" b="1" dirty="0" smtClean="0"/>
          </a:p>
          <a:p>
            <a:pPr marL="468630" lvl="1" indent="0">
              <a:buNone/>
            </a:pPr>
            <a:r>
              <a:rPr lang="en-US" b="1" dirty="0" smtClean="0"/>
              <a:t>Team </a:t>
            </a:r>
            <a:r>
              <a:rPr lang="en-US" b="1" dirty="0"/>
              <a:t>(20 minutes): </a:t>
            </a:r>
            <a:r>
              <a:rPr lang="en-US" dirty="0"/>
              <a:t>Flesh out Section V of your Strategic Agenda. Focus on next steps within your library and at your </a:t>
            </a:r>
            <a:r>
              <a:rPr lang="en-US" dirty="0" smtClean="0"/>
              <a:t>university.</a:t>
            </a:r>
          </a:p>
          <a:p>
            <a:pPr marL="468630" lvl="1" indent="0">
              <a:buNone/>
            </a:pPr>
            <a:endParaRPr lang="en-US" sz="1548" b="1" dirty="0" smtClean="0"/>
          </a:p>
          <a:p>
            <a:pPr marL="468630" lvl="1" indent="0">
              <a:buNone/>
            </a:pPr>
            <a:r>
              <a:rPr lang="en-US" b="1" dirty="0" smtClean="0"/>
              <a:t>Report </a:t>
            </a:r>
            <a:r>
              <a:rPr lang="en-US" b="1" dirty="0"/>
              <a:t>out/discussion (20 minutes):</a:t>
            </a:r>
            <a:r>
              <a:rPr lang="en-US" dirty="0" smtClean="0"/>
              <a:t> Discuss </a:t>
            </a:r>
            <a:r>
              <a:rPr lang="en-US" dirty="0"/>
              <a:t>interesting ideas / questions with the room.</a:t>
            </a:r>
          </a:p>
          <a:p>
            <a:pPr marL="68580" indent="0">
              <a:buNone/>
            </a:pPr>
            <a:endParaRPr lang="en-US" dirty="0" smtClean="0"/>
          </a:p>
          <a:p>
            <a:pPr marL="68580" indent="0">
              <a:buNone/>
            </a:pPr>
            <a:r>
              <a:rPr lang="en-US" i="1" dirty="0" smtClean="0"/>
              <a:t>Time: 1:30-2:30 PM</a:t>
            </a:r>
          </a:p>
          <a:p>
            <a:pPr marL="68580" indent="0">
              <a:buNone/>
            </a:pPr>
            <a:endParaRPr lang="en-US" dirty="0" smtClean="0"/>
          </a:p>
          <a:p>
            <a:pPr marL="68580" indent="0">
              <a:buNone/>
            </a:pPr>
            <a:endParaRPr lang="en-US" dirty="0" smtClean="0"/>
          </a:p>
        </p:txBody>
      </p:sp>
    </p:spTree>
    <p:extLst>
      <p:ext uri="{BB962C8B-B14F-4D97-AF65-F5344CB8AC3E}">
        <p14:creationId xmlns:p14="http://schemas.microsoft.com/office/powerpoint/2010/main" val="2801768546"/>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Strategic community next steps </a:t>
            </a:r>
            <a:endParaRPr lang="en-US" sz="3200" dirty="0"/>
          </a:p>
        </p:txBody>
      </p:sp>
      <p:sp>
        <p:nvSpPr>
          <p:cNvPr id="5" name="Text Placeholder 4"/>
          <p:cNvSpPr>
            <a:spLocks noGrp="1"/>
          </p:cNvSpPr>
          <p:nvPr>
            <p:ph type="body" idx="1"/>
          </p:nvPr>
        </p:nvSpPr>
        <p:spPr/>
        <p:txBody>
          <a:bodyPr/>
          <a:lstStyle/>
          <a:p>
            <a:r>
              <a:rPr lang="en-US" dirty="0" smtClean="0"/>
              <a:t>2:30 PM</a:t>
            </a:r>
            <a:endParaRPr lang="en-US" dirty="0"/>
          </a:p>
        </p:txBody>
      </p:sp>
    </p:spTree>
    <p:extLst>
      <p:ext uri="{BB962C8B-B14F-4D97-AF65-F5344CB8AC3E}">
        <p14:creationId xmlns:p14="http://schemas.microsoft.com/office/powerpoint/2010/main" val="39970117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Strategic Community Next Steps</a:t>
            </a:r>
            <a:endParaRPr lang="en-US" sz="3100" dirty="0"/>
          </a:p>
        </p:txBody>
      </p:sp>
      <p:sp>
        <p:nvSpPr>
          <p:cNvPr id="4" name="Content Placeholder 3"/>
          <p:cNvSpPr>
            <a:spLocks noGrp="1"/>
          </p:cNvSpPr>
          <p:nvPr>
            <p:ph idx="1"/>
          </p:nvPr>
        </p:nvSpPr>
        <p:spPr>
          <a:xfrm>
            <a:off x="457200" y="3048000"/>
            <a:ext cx="8229600" cy="2819400"/>
          </a:xfrm>
        </p:spPr>
        <p:txBody>
          <a:bodyPr>
            <a:normAutofit/>
          </a:bodyPr>
          <a:lstStyle/>
          <a:p>
            <a:pPr marL="468630" lvl="1" indent="0" algn="ctr">
              <a:buNone/>
            </a:pPr>
            <a:r>
              <a:rPr lang="en-US" dirty="0" smtClean="0"/>
              <a:t>How do you want to communicate </a:t>
            </a:r>
          </a:p>
          <a:p>
            <a:pPr marL="468630" lvl="1" indent="0" algn="ctr">
              <a:buNone/>
            </a:pPr>
            <a:r>
              <a:rPr lang="en-US" dirty="0" smtClean="0"/>
              <a:t>with each other beyond this event?</a:t>
            </a:r>
          </a:p>
        </p:txBody>
      </p:sp>
    </p:spTree>
    <p:extLst>
      <p:ext uri="{BB962C8B-B14F-4D97-AF65-F5344CB8AC3E}">
        <p14:creationId xmlns:p14="http://schemas.microsoft.com/office/powerpoint/2010/main" val="816691500"/>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Strategic Community Next Steps</a:t>
            </a:r>
            <a:endParaRPr lang="en-US" sz="3100" dirty="0"/>
          </a:p>
        </p:txBody>
      </p:sp>
      <p:sp>
        <p:nvSpPr>
          <p:cNvPr id="4" name="Content Placeholder 3"/>
          <p:cNvSpPr>
            <a:spLocks noGrp="1"/>
          </p:cNvSpPr>
          <p:nvPr>
            <p:ph idx="1"/>
          </p:nvPr>
        </p:nvSpPr>
        <p:spPr>
          <a:xfrm>
            <a:off x="457200" y="2514600"/>
            <a:ext cx="8229600" cy="3352800"/>
          </a:xfrm>
        </p:spPr>
        <p:txBody>
          <a:bodyPr>
            <a:normAutofit/>
          </a:bodyPr>
          <a:lstStyle/>
          <a:p>
            <a:pPr marL="468630" lvl="1" indent="0" algn="ctr">
              <a:buNone/>
            </a:pPr>
            <a:r>
              <a:rPr lang="en-US" dirty="0" smtClean="0"/>
              <a:t>Regarding organizational capacity, </a:t>
            </a:r>
          </a:p>
          <a:p>
            <a:pPr marL="468630" lvl="1" indent="0" algn="ctr">
              <a:buNone/>
            </a:pPr>
            <a:r>
              <a:rPr lang="en-US" dirty="0" smtClean="0"/>
              <a:t>what are the professional development opportunities that you know of and would be interesting to others in this room?</a:t>
            </a:r>
          </a:p>
        </p:txBody>
      </p:sp>
    </p:spTree>
    <p:extLst>
      <p:ext uri="{BB962C8B-B14F-4D97-AF65-F5344CB8AC3E}">
        <p14:creationId xmlns:p14="http://schemas.microsoft.com/office/powerpoint/2010/main" val="3521949977"/>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Strategic Community Next Steps</a:t>
            </a:r>
            <a:endParaRPr lang="en-US" sz="3100" dirty="0"/>
          </a:p>
        </p:txBody>
      </p:sp>
      <p:sp>
        <p:nvSpPr>
          <p:cNvPr id="4" name="Content Placeholder 3"/>
          <p:cNvSpPr>
            <a:spLocks noGrp="1"/>
          </p:cNvSpPr>
          <p:nvPr>
            <p:ph idx="1"/>
          </p:nvPr>
        </p:nvSpPr>
        <p:spPr>
          <a:xfrm>
            <a:off x="228600" y="2971800"/>
            <a:ext cx="8229600" cy="3581401"/>
          </a:xfrm>
        </p:spPr>
        <p:txBody>
          <a:bodyPr>
            <a:normAutofit/>
          </a:bodyPr>
          <a:lstStyle/>
          <a:p>
            <a:pPr marL="468630" lvl="1" indent="0" algn="ctr">
              <a:buNone/>
            </a:pPr>
            <a:r>
              <a:rPr lang="en-US" dirty="0" smtClean="0"/>
              <a:t>Is there anything someone in this room </a:t>
            </a:r>
          </a:p>
          <a:p>
            <a:pPr marL="468630" lvl="1" indent="0" algn="ctr">
              <a:buNone/>
            </a:pPr>
            <a:r>
              <a:rPr lang="en-US" dirty="0" smtClean="0"/>
              <a:t>can do to help you accomplish your next steps? </a:t>
            </a:r>
          </a:p>
        </p:txBody>
      </p:sp>
    </p:spTree>
    <p:extLst>
      <p:ext uri="{BB962C8B-B14F-4D97-AF65-F5344CB8AC3E}">
        <p14:creationId xmlns:p14="http://schemas.microsoft.com/office/powerpoint/2010/main" val="23833765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Strategic Community Next Steps</a:t>
            </a:r>
            <a:endParaRPr lang="en-US" sz="3100" dirty="0"/>
          </a:p>
        </p:txBody>
      </p:sp>
      <p:sp>
        <p:nvSpPr>
          <p:cNvPr id="4" name="Content Placeholder 3"/>
          <p:cNvSpPr>
            <a:spLocks noGrp="1"/>
          </p:cNvSpPr>
          <p:nvPr>
            <p:ph idx="1"/>
          </p:nvPr>
        </p:nvSpPr>
        <p:spPr>
          <a:xfrm>
            <a:off x="457200" y="2819400"/>
            <a:ext cx="8229600" cy="3048000"/>
          </a:xfrm>
        </p:spPr>
        <p:txBody>
          <a:bodyPr>
            <a:normAutofit/>
          </a:bodyPr>
          <a:lstStyle/>
          <a:p>
            <a:pPr marL="468630" lvl="1" indent="0" algn="ctr">
              <a:buNone/>
            </a:pPr>
            <a:r>
              <a:rPr lang="en-US" dirty="0" smtClean="0"/>
              <a:t>What are some of your insights </a:t>
            </a:r>
          </a:p>
          <a:p>
            <a:pPr marL="468630" lvl="1" indent="0" algn="ctr">
              <a:buNone/>
            </a:pPr>
            <a:r>
              <a:rPr lang="en-US" dirty="0" smtClean="0"/>
              <a:t>and/or take-</a:t>
            </a:r>
            <a:r>
              <a:rPr lang="en-US" dirty="0" err="1" smtClean="0"/>
              <a:t>aways</a:t>
            </a:r>
            <a:r>
              <a:rPr lang="en-US" dirty="0" smtClean="0"/>
              <a:t> from this experience? </a:t>
            </a:r>
          </a:p>
        </p:txBody>
      </p:sp>
    </p:spTree>
    <p:extLst>
      <p:ext uri="{BB962C8B-B14F-4D97-AF65-F5344CB8AC3E}">
        <p14:creationId xmlns:p14="http://schemas.microsoft.com/office/powerpoint/2010/main" val="3033224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8587</TotalTime>
  <Words>4886</Words>
  <Application>Microsoft Macintosh PowerPoint</Application>
  <PresentationFormat>On-screen Show (4:3)</PresentationFormat>
  <Paragraphs>776</Paragraphs>
  <Slides>100</Slides>
  <Notes>41</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E-Science Institute Capstone</vt:lpstr>
      <vt:lpstr>DuraSpace</vt:lpstr>
      <vt:lpstr>Institute Overview</vt:lpstr>
      <vt:lpstr> Capstone Roadmap</vt:lpstr>
      <vt:lpstr>Module 3 Objectives</vt:lpstr>
      <vt:lpstr>Capstone Agenda</vt:lpstr>
      <vt:lpstr>Meet the Faculty</vt:lpstr>
      <vt:lpstr>Norms for Participation </vt:lpstr>
      <vt:lpstr>TEAM Introductions and key findings http://bit.ly/SU8jea </vt:lpstr>
      <vt:lpstr>BREAK </vt:lpstr>
      <vt:lpstr>Todd Grappone, UCLA</vt:lpstr>
      <vt:lpstr> Capstone Roadmap</vt:lpstr>
      <vt:lpstr>Research lifecycle framework</vt:lpstr>
      <vt:lpstr>The Research Life Cycle as a Framework for the e-Research Strategic Agenda </vt:lpstr>
      <vt:lpstr>e-Science</vt:lpstr>
      <vt:lpstr>Computational Science</vt:lpstr>
      <vt:lpstr>e-Research</vt:lpstr>
      <vt:lpstr>Cyberinfrastructure</vt:lpstr>
      <vt:lpstr>Digital Data Curation</vt:lpstr>
      <vt:lpstr>Research Life Cycle</vt:lpstr>
      <vt:lpstr>Research (Data) Life Cycle</vt:lpstr>
      <vt:lpstr>Building Blocks</vt:lpstr>
      <vt:lpstr>Data Life Cycle Exercise</vt:lpstr>
      <vt:lpstr>The Research Life Cycle as a Framework for the e-Research Strategic Agenda </vt:lpstr>
      <vt:lpstr>LUNCH</vt:lpstr>
      <vt:lpstr>Strategic agenda development</vt:lpstr>
      <vt:lpstr>Strategic Agenda Framework</vt:lpstr>
      <vt:lpstr>Strategic Agenda Framework</vt:lpstr>
      <vt:lpstr>Strategic Agenda Framework</vt:lpstr>
      <vt:lpstr>Strategic Agenda Template</vt:lpstr>
      <vt:lpstr>Section I: Background</vt:lpstr>
      <vt:lpstr>Section II: Potential Opportunities</vt:lpstr>
      <vt:lpstr>Section III: Risk Assessment </vt:lpstr>
      <vt:lpstr>Section IV: Organizational Implications</vt:lpstr>
      <vt:lpstr>Section V: Next Steps </vt:lpstr>
      <vt:lpstr>Recap</vt:lpstr>
      <vt:lpstr>Five Organizational Stages  Applied to E-Research </vt:lpstr>
      <vt:lpstr>Small-scale initiative  </vt:lpstr>
      <vt:lpstr>Mid-level initiative  </vt:lpstr>
      <vt:lpstr>Large-scale initiative  </vt:lpstr>
      <vt:lpstr>Strategic Agenda Building</vt:lpstr>
      <vt:lpstr>BREAK </vt:lpstr>
      <vt:lpstr>Strategic Agenda Section I—Drill Down</vt:lpstr>
      <vt:lpstr>Strategic Agenda Section II—Drill Down</vt:lpstr>
      <vt:lpstr>REMINDERS</vt:lpstr>
      <vt:lpstr>Adjournment</vt:lpstr>
      <vt:lpstr>Good Morning!</vt:lpstr>
      <vt:lpstr> Capstone Roadmap</vt:lpstr>
      <vt:lpstr>Exploring Collaboration opportunities on campus, among universities,  with external organizations </vt:lpstr>
      <vt:lpstr>Agenda</vt:lpstr>
      <vt:lpstr>Agenda</vt:lpstr>
      <vt:lpstr>Collaboration defined:</vt:lpstr>
      <vt:lpstr>Principle #1 </vt:lpstr>
      <vt:lpstr>Stakeholders—Who are they?</vt:lpstr>
      <vt:lpstr>Exercise: Brainstorming</vt:lpstr>
      <vt:lpstr>Principle #2</vt:lpstr>
      <vt:lpstr>Principle #3</vt:lpstr>
      <vt:lpstr>Exercise: Story-boarding</vt:lpstr>
      <vt:lpstr>Making Collaboration Work – 5 Steps</vt:lpstr>
      <vt:lpstr>Exercise: Nominal Group Technique</vt:lpstr>
      <vt:lpstr>Making Collaboration Work – 5 Steps</vt:lpstr>
      <vt:lpstr>Making Collaboration Work – 5 Steps</vt:lpstr>
      <vt:lpstr>Making Collaboration Work – 5 Steps</vt:lpstr>
      <vt:lpstr>Making Collaboration Work – 5 Steps</vt:lpstr>
      <vt:lpstr>Campus Partnerships:  Collaboration Matrix Example</vt:lpstr>
      <vt:lpstr>Brainstorming: Campus Partnerships</vt:lpstr>
      <vt:lpstr>Exercise: Idea writing</vt:lpstr>
      <vt:lpstr>Exercise: Idea writing</vt:lpstr>
      <vt:lpstr>Exercise: Idea writing</vt:lpstr>
      <vt:lpstr>PowerPoint Presentation</vt:lpstr>
      <vt:lpstr>Review</vt:lpstr>
      <vt:lpstr>Review</vt:lpstr>
      <vt:lpstr>Review</vt:lpstr>
      <vt:lpstr>Tool Review (1) </vt:lpstr>
      <vt:lpstr>Tool Review (2) </vt:lpstr>
      <vt:lpstr>Tool Review (3) </vt:lpstr>
      <vt:lpstr>Tool Review (4) </vt:lpstr>
      <vt:lpstr>Tool Review (5) </vt:lpstr>
      <vt:lpstr>PowerPoint Presentation</vt:lpstr>
      <vt:lpstr>Strategic agenda development III: Risk Assessment of Opportunities—Drill Down</vt:lpstr>
      <vt:lpstr> Capstone Roadmap</vt:lpstr>
      <vt:lpstr>Strategic Agenda Template</vt:lpstr>
      <vt:lpstr>Section III: Risk Assessment </vt:lpstr>
      <vt:lpstr>Strategic Agenda Section III: Risk Assessment of Opportunities—Drill Down</vt:lpstr>
      <vt:lpstr>Break </vt:lpstr>
      <vt:lpstr> Capstone Roadmap</vt:lpstr>
      <vt:lpstr>Section IV: Organizational Implications</vt:lpstr>
      <vt:lpstr>Section IV: Organizational Implications Exercise, Part I</vt:lpstr>
      <vt:lpstr>Section IV: Organizational Implications Exercise, continued</vt:lpstr>
      <vt:lpstr>LUNCH</vt:lpstr>
      <vt:lpstr>Strategic Agenda Section IV: Organizational Implications—Drill Down</vt:lpstr>
      <vt:lpstr> Capstone Roadmap</vt:lpstr>
      <vt:lpstr>Section V: Next Steps </vt:lpstr>
      <vt:lpstr>Strategic Agenda Section V: Next Steps</vt:lpstr>
      <vt:lpstr>Strategic community next steps </vt:lpstr>
      <vt:lpstr>Strategic Community Next Steps</vt:lpstr>
      <vt:lpstr>Strategic Community Next Steps</vt:lpstr>
      <vt:lpstr>Strategic Community Next Steps</vt:lpstr>
      <vt:lpstr>Strategic Community Next Steps</vt:lpstr>
      <vt:lpstr>Adjourn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ARL/DLF E-Science Institute Update for Sponsors</dc:title>
  <dc:creator>McKenzie Smith</dc:creator>
  <cp:lastModifiedBy>Chris Shaffer</cp:lastModifiedBy>
  <cp:revision>400</cp:revision>
  <cp:lastPrinted>2011-12-20T17:55:28Z</cp:lastPrinted>
  <dcterms:created xsi:type="dcterms:W3CDTF">2012-12-11T22:01:27Z</dcterms:created>
  <dcterms:modified xsi:type="dcterms:W3CDTF">2012-12-13T13:54:43Z</dcterms:modified>
</cp:coreProperties>
</file>